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10287000" cx="18288000"/>
  <p:notesSz cx="6858000" cy="9144000"/>
  <p:embeddedFontLst>
    <p:embeddedFont>
      <p:font typeface="Overpass Black"/>
      <p:bold r:id="rId14"/>
      <p:boldItalic r:id="rId15"/>
    </p:embeddedFont>
    <p:embeddedFont>
      <p:font typeface="Overpass"/>
      <p:regular r:id="rId16"/>
      <p:bold r:id="rId17"/>
      <p:italic r:id="rId18"/>
      <p:boldItalic r:id="rId19"/>
    </p:embeddedFont>
    <p:embeddedFont>
      <p:font typeface="Rosario"/>
      <p:bold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A7F46B-5C8F-46DB-AD8A-E50E894F333A}">
  <a:tblStyle styleId="{91A7F46B-5C8F-46DB-AD8A-E50E894F333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sario-bold.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sari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OverpassBlack-boldItalic.fntdata"/><Relationship Id="rId14" Type="http://schemas.openxmlformats.org/officeDocument/2006/relationships/font" Target="fonts/OverpassBlack-bold.fntdata"/><Relationship Id="rId17" Type="http://schemas.openxmlformats.org/officeDocument/2006/relationships/font" Target="fonts/Overpass-bold.fntdata"/><Relationship Id="rId16" Type="http://schemas.openxmlformats.org/officeDocument/2006/relationships/font" Target="fonts/Overpass-regular.fntdata"/><Relationship Id="rId5" Type="http://schemas.openxmlformats.org/officeDocument/2006/relationships/slideMaster" Target="slideMasters/slideMaster1.xml"/><Relationship Id="rId19" Type="http://schemas.openxmlformats.org/officeDocument/2006/relationships/font" Target="fonts/Overpass-boldItalic.fntdata"/><Relationship Id="rId6" Type="http://schemas.openxmlformats.org/officeDocument/2006/relationships/notesMaster" Target="notesMasters/notesMaster1.xml"/><Relationship Id="rId18" Type="http://schemas.openxmlformats.org/officeDocument/2006/relationships/font" Target="fonts/Overpass-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9.jp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5.jp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4ABD"/>
        </a:solidFill>
      </p:bgPr>
    </p:bg>
    <p:spTree>
      <p:nvGrpSpPr>
        <p:cNvPr id="83" name="Shape 83"/>
        <p:cNvGrpSpPr/>
        <p:nvPr/>
      </p:nvGrpSpPr>
      <p:grpSpPr>
        <a:xfrm>
          <a:off x="0" y="0"/>
          <a:ext cx="0" cy="0"/>
          <a:chOff x="0" y="0"/>
          <a:chExt cx="0" cy="0"/>
        </a:xfrm>
      </p:grpSpPr>
      <p:grpSp>
        <p:nvGrpSpPr>
          <p:cNvPr id="84" name="Google Shape;84;p13"/>
          <p:cNvGrpSpPr/>
          <p:nvPr/>
        </p:nvGrpSpPr>
        <p:grpSpPr>
          <a:xfrm>
            <a:off x="9724292" y="-1693939"/>
            <a:ext cx="13786744" cy="14109871"/>
            <a:chOff x="0" y="-430836"/>
            <a:chExt cx="18382325" cy="18813161"/>
          </a:xfrm>
        </p:grpSpPr>
        <p:grpSp>
          <p:nvGrpSpPr>
            <p:cNvPr id="85" name="Google Shape;85;p13"/>
            <p:cNvGrpSpPr/>
            <p:nvPr/>
          </p:nvGrpSpPr>
          <p:grpSpPr>
            <a:xfrm>
              <a:off x="0" y="-430836"/>
              <a:ext cx="18382325" cy="18813161"/>
              <a:chOff x="0" y="-19050"/>
              <a:chExt cx="812800" cy="831850"/>
            </a:xfrm>
          </p:grpSpPr>
          <p:sp>
            <p:nvSpPr>
              <p:cNvPr id="86" name="Google Shape;8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nvSpPr>
            <p:spPr>
              <a:xfrm>
                <a:off x="76200" y="-19050"/>
                <a:ext cx="660400" cy="755650"/>
              </a:xfrm>
              <a:prstGeom prst="rect">
                <a:avLst/>
              </a:prstGeom>
              <a:noFill/>
              <a:ln>
                <a:noFill/>
              </a:ln>
            </p:spPr>
            <p:txBody>
              <a:bodyPr anchorCtr="0" anchor="ctr" bIns="76875" lIns="76875" spcFirstLastPara="1" rIns="76875" wrap="square" tIns="76875">
                <a:noAutofit/>
              </a:bodyPr>
              <a:lstStyle/>
              <a:p>
                <a:pPr indent="0" lvl="0" marL="0" marR="0" rtl="0" algn="ctr">
                  <a:lnSpc>
                    <a:spcPct val="176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3"/>
            <p:cNvGrpSpPr/>
            <p:nvPr/>
          </p:nvGrpSpPr>
          <p:grpSpPr>
            <a:xfrm>
              <a:off x="1750127" y="1456743"/>
              <a:ext cx="14882070" cy="15230869"/>
              <a:chOff x="0" y="-19050"/>
              <a:chExt cx="812800" cy="831850"/>
            </a:xfrm>
          </p:grpSpPr>
          <p:sp>
            <p:nvSpPr>
              <p:cNvPr id="89" name="Google Shape;8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txBox="1"/>
              <p:nvPr/>
            </p:nvSpPr>
            <p:spPr>
              <a:xfrm>
                <a:off x="76200" y="-19050"/>
                <a:ext cx="660400" cy="755650"/>
              </a:xfrm>
              <a:prstGeom prst="rect">
                <a:avLst/>
              </a:prstGeom>
              <a:noFill/>
              <a:ln>
                <a:noFill/>
              </a:ln>
            </p:spPr>
            <p:txBody>
              <a:bodyPr anchorCtr="0" anchor="ctr" bIns="76875" lIns="76875" spcFirstLastPara="1" rIns="76875" wrap="square" tIns="76875">
                <a:noAutofit/>
              </a:bodyPr>
              <a:lstStyle/>
              <a:p>
                <a:pPr indent="0" lvl="0" marL="0" marR="0" rtl="0" algn="ctr">
                  <a:lnSpc>
                    <a:spcPct val="176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 name="Google Shape;91;p13"/>
            <p:cNvGrpSpPr/>
            <p:nvPr/>
          </p:nvGrpSpPr>
          <p:grpSpPr>
            <a:xfrm>
              <a:off x="3786670" y="3588748"/>
              <a:ext cx="10808986" cy="11062322"/>
              <a:chOff x="0" y="-19050"/>
              <a:chExt cx="812800" cy="831850"/>
            </a:xfrm>
          </p:grpSpPr>
          <p:sp>
            <p:nvSpPr>
              <p:cNvPr id="92" name="Google Shape;9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txBox="1"/>
              <p:nvPr/>
            </p:nvSpPr>
            <p:spPr>
              <a:xfrm>
                <a:off x="76200" y="-19050"/>
                <a:ext cx="660400" cy="755650"/>
              </a:xfrm>
              <a:prstGeom prst="rect">
                <a:avLst/>
              </a:prstGeom>
              <a:noFill/>
              <a:ln>
                <a:noFill/>
              </a:ln>
            </p:spPr>
            <p:txBody>
              <a:bodyPr anchorCtr="0" anchor="ctr" bIns="76875" lIns="76875" spcFirstLastPara="1" rIns="76875" wrap="square" tIns="76875">
                <a:noAutofit/>
              </a:bodyPr>
              <a:lstStyle/>
              <a:p>
                <a:pPr indent="0" lvl="0" marL="0" marR="0" rtl="0" algn="ctr">
                  <a:lnSpc>
                    <a:spcPct val="176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4" name="Google Shape;94;p13"/>
          <p:cNvSpPr/>
          <p:nvPr/>
        </p:nvSpPr>
        <p:spPr>
          <a:xfrm>
            <a:off x="11950859" y="-214398"/>
            <a:ext cx="11473916" cy="11473916"/>
          </a:xfrm>
          <a:custGeom>
            <a:rect b="b" l="l" r="r" t="t"/>
            <a:pathLst>
              <a:path extrusionOk="0" h="11473916" w="11473916">
                <a:moveTo>
                  <a:pt x="0" y="0"/>
                </a:moveTo>
                <a:lnTo>
                  <a:pt x="11473916" y="0"/>
                </a:lnTo>
                <a:lnTo>
                  <a:pt x="11473916" y="11473916"/>
                </a:lnTo>
                <a:lnTo>
                  <a:pt x="0" y="11473916"/>
                </a:lnTo>
                <a:lnTo>
                  <a:pt x="0" y="0"/>
                </a:lnTo>
                <a:close/>
              </a:path>
            </a:pathLst>
          </a:custGeom>
          <a:blipFill rotWithShape="1">
            <a:blip r:embed="rId3">
              <a:alphaModFix amt="23000"/>
            </a:blip>
            <a:stretch>
              <a:fillRect b="0" l="0" r="0" t="0"/>
            </a:stretch>
          </a:blipFill>
          <a:ln>
            <a:noFill/>
          </a:ln>
        </p:spPr>
      </p:sp>
      <p:grpSp>
        <p:nvGrpSpPr>
          <p:cNvPr id="95" name="Google Shape;95;p13"/>
          <p:cNvGrpSpPr/>
          <p:nvPr/>
        </p:nvGrpSpPr>
        <p:grpSpPr>
          <a:xfrm>
            <a:off x="3106125" y="6480336"/>
            <a:ext cx="6038169" cy="854722"/>
            <a:chOff x="-3" y="-10071"/>
            <a:chExt cx="1590300" cy="225112"/>
          </a:xfrm>
        </p:grpSpPr>
        <p:sp>
          <p:nvSpPr>
            <p:cNvPr id="96" name="Google Shape;96;p13"/>
            <p:cNvSpPr/>
            <p:nvPr/>
          </p:nvSpPr>
          <p:spPr>
            <a:xfrm>
              <a:off x="0" y="0"/>
              <a:ext cx="1590220" cy="215041"/>
            </a:xfrm>
            <a:custGeom>
              <a:rect b="b" l="l" r="r" t="t"/>
              <a:pathLst>
                <a:path extrusionOk="0" h="215041" w="1590220">
                  <a:moveTo>
                    <a:pt x="12822" y="0"/>
                  </a:moveTo>
                  <a:lnTo>
                    <a:pt x="1577397" y="0"/>
                  </a:lnTo>
                  <a:cubicBezTo>
                    <a:pt x="1580798" y="0"/>
                    <a:pt x="1584060" y="1351"/>
                    <a:pt x="1586464" y="3756"/>
                  </a:cubicBezTo>
                  <a:cubicBezTo>
                    <a:pt x="1588869" y="6160"/>
                    <a:pt x="1590220" y="9422"/>
                    <a:pt x="1590220" y="12822"/>
                  </a:cubicBezTo>
                  <a:lnTo>
                    <a:pt x="1590220" y="202219"/>
                  </a:lnTo>
                  <a:cubicBezTo>
                    <a:pt x="1590220" y="205619"/>
                    <a:pt x="1588869" y="208881"/>
                    <a:pt x="1586464" y="211285"/>
                  </a:cubicBezTo>
                  <a:cubicBezTo>
                    <a:pt x="1584060" y="213690"/>
                    <a:pt x="1580798" y="215041"/>
                    <a:pt x="1577397" y="215041"/>
                  </a:cubicBezTo>
                  <a:lnTo>
                    <a:pt x="12822" y="215041"/>
                  </a:lnTo>
                  <a:cubicBezTo>
                    <a:pt x="9422" y="215041"/>
                    <a:pt x="6160" y="213690"/>
                    <a:pt x="3756" y="211285"/>
                  </a:cubicBezTo>
                  <a:cubicBezTo>
                    <a:pt x="1351" y="208881"/>
                    <a:pt x="0" y="205619"/>
                    <a:pt x="0" y="202219"/>
                  </a:cubicBezTo>
                  <a:lnTo>
                    <a:pt x="0" y="12822"/>
                  </a:lnTo>
                  <a:cubicBezTo>
                    <a:pt x="0" y="9422"/>
                    <a:pt x="1351" y="6160"/>
                    <a:pt x="3756" y="3756"/>
                  </a:cubicBezTo>
                  <a:cubicBezTo>
                    <a:pt x="6160" y="1351"/>
                    <a:pt x="9422" y="0"/>
                    <a:pt x="12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nvSpPr>
          <p:spPr>
            <a:xfrm>
              <a:off x="-3" y="-10071"/>
              <a:ext cx="1590300" cy="2151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None/>
              </a:pPr>
              <a:r>
                <a:rPr b="0" i="0" lang="en-US" sz="2100" u="none" cap="none" strike="noStrike">
                  <a:solidFill>
                    <a:srgbClr val="494F56"/>
                  </a:solidFill>
                  <a:latin typeface="Overpass"/>
                  <a:ea typeface="Overpass"/>
                  <a:cs typeface="Overpass"/>
                  <a:sym typeface="Overpass"/>
                </a:rPr>
                <a:t>Joumana Dargham </a:t>
              </a:r>
              <a:endParaRPr/>
            </a:p>
          </p:txBody>
        </p:sp>
      </p:grpSp>
      <p:grpSp>
        <p:nvGrpSpPr>
          <p:cNvPr id="98" name="Google Shape;98;p13"/>
          <p:cNvGrpSpPr/>
          <p:nvPr/>
        </p:nvGrpSpPr>
        <p:grpSpPr>
          <a:xfrm>
            <a:off x="3106125" y="7384202"/>
            <a:ext cx="6038169" cy="2526440"/>
            <a:chOff x="-3" y="-95250"/>
            <a:chExt cx="1590300" cy="665400"/>
          </a:xfrm>
        </p:grpSpPr>
        <p:sp>
          <p:nvSpPr>
            <p:cNvPr id="99" name="Google Shape;99;p13"/>
            <p:cNvSpPr/>
            <p:nvPr/>
          </p:nvSpPr>
          <p:spPr>
            <a:xfrm>
              <a:off x="0" y="0"/>
              <a:ext cx="1590220" cy="508552"/>
            </a:xfrm>
            <a:custGeom>
              <a:rect b="b" l="l" r="r" t="t"/>
              <a:pathLst>
                <a:path extrusionOk="0" h="508552" w="1590220">
                  <a:moveTo>
                    <a:pt x="12822" y="0"/>
                  </a:moveTo>
                  <a:lnTo>
                    <a:pt x="1577397" y="0"/>
                  </a:lnTo>
                  <a:cubicBezTo>
                    <a:pt x="1580798" y="0"/>
                    <a:pt x="1584060" y="1351"/>
                    <a:pt x="1586464" y="3756"/>
                  </a:cubicBezTo>
                  <a:cubicBezTo>
                    <a:pt x="1588869" y="6160"/>
                    <a:pt x="1590220" y="9422"/>
                    <a:pt x="1590220" y="12822"/>
                  </a:cubicBezTo>
                  <a:lnTo>
                    <a:pt x="1590220" y="495730"/>
                  </a:lnTo>
                  <a:cubicBezTo>
                    <a:pt x="1590220" y="499130"/>
                    <a:pt x="1588869" y="502392"/>
                    <a:pt x="1586464" y="504796"/>
                  </a:cubicBezTo>
                  <a:cubicBezTo>
                    <a:pt x="1584060" y="507201"/>
                    <a:pt x="1580798" y="508552"/>
                    <a:pt x="1577397" y="508552"/>
                  </a:cubicBezTo>
                  <a:lnTo>
                    <a:pt x="12822" y="508552"/>
                  </a:lnTo>
                  <a:cubicBezTo>
                    <a:pt x="9422" y="508552"/>
                    <a:pt x="6160" y="507201"/>
                    <a:pt x="3756" y="504796"/>
                  </a:cubicBezTo>
                  <a:cubicBezTo>
                    <a:pt x="1351" y="502392"/>
                    <a:pt x="0" y="499130"/>
                    <a:pt x="0" y="495730"/>
                  </a:cubicBezTo>
                  <a:lnTo>
                    <a:pt x="0" y="12822"/>
                  </a:lnTo>
                  <a:cubicBezTo>
                    <a:pt x="0" y="9422"/>
                    <a:pt x="1351" y="6160"/>
                    <a:pt x="3756" y="3756"/>
                  </a:cubicBezTo>
                  <a:cubicBezTo>
                    <a:pt x="6160" y="1351"/>
                    <a:pt x="9422" y="0"/>
                    <a:pt x="12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nvSpPr>
          <p:spPr>
            <a:xfrm>
              <a:off x="-3" y="-95250"/>
              <a:ext cx="1590300" cy="665400"/>
            </a:xfrm>
            <a:prstGeom prst="rect">
              <a:avLst/>
            </a:prstGeom>
            <a:noFill/>
            <a:ln>
              <a:noFill/>
            </a:ln>
          </p:spPr>
          <p:txBody>
            <a:bodyPr anchorCtr="0" anchor="ctr" bIns="254000" lIns="254000" spcFirstLastPara="1" rIns="254000" wrap="square" tIns="254000">
              <a:noAutofit/>
            </a:bodyPr>
            <a:lstStyle/>
            <a:p>
              <a:pPr indent="0" lvl="0" marL="0" marR="0" rtl="0" algn="just">
                <a:lnSpc>
                  <a:spcPct val="140000"/>
                </a:lnSpc>
                <a:spcBef>
                  <a:spcPts val="0"/>
                </a:spcBef>
                <a:spcAft>
                  <a:spcPts val="0"/>
                </a:spcAft>
                <a:buNone/>
              </a:pPr>
              <a:r>
                <a:rPr b="0" i="0" lang="en-US" sz="2100" u="none" cap="none" strike="noStrike">
                  <a:solidFill>
                    <a:srgbClr val="494F56"/>
                  </a:solidFill>
                  <a:latin typeface="Overpass"/>
                  <a:ea typeface="Overpass"/>
                  <a:cs typeface="Overpass"/>
                  <a:sym typeface="Overpass"/>
                </a:rPr>
                <a:t>Yashkumar Riteshkumar Mehta - 40279526</a:t>
              </a:r>
              <a:endParaRPr/>
            </a:p>
            <a:p>
              <a:pPr indent="0" lvl="0" marL="0" marR="0" rtl="0" algn="just">
                <a:lnSpc>
                  <a:spcPct val="140000"/>
                </a:lnSpc>
                <a:spcBef>
                  <a:spcPts val="0"/>
                </a:spcBef>
                <a:spcAft>
                  <a:spcPts val="0"/>
                </a:spcAft>
                <a:buNone/>
              </a:pPr>
              <a:r>
                <a:rPr b="0" i="0" lang="en-US" sz="2100" u="none" cap="none" strike="noStrike">
                  <a:solidFill>
                    <a:srgbClr val="494F56"/>
                  </a:solidFill>
                  <a:latin typeface="Overpass"/>
                  <a:ea typeface="Overpass"/>
                  <a:cs typeface="Overpass"/>
                  <a:sym typeface="Overpass"/>
                </a:rPr>
                <a:t>Anuja Ajay Somthankar - 40265587</a:t>
              </a:r>
              <a:endParaRPr/>
            </a:p>
            <a:p>
              <a:pPr indent="0" lvl="0" marL="0" marR="0" rtl="0" algn="just">
                <a:lnSpc>
                  <a:spcPct val="140000"/>
                </a:lnSpc>
                <a:spcBef>
                  <a:spcPts val="0"/>
                </a:spcBef>
                <a:spcAft>
                  <a:spcPts val="0"/>
                </a:spcAft>
                <a:buNone/>
              </a:pPr>
              <a:r>
                <a:rPr b="0" i="0" lang="en-US" sz="2100" u="none" cap="none" strike="noStrike">
                  <a:solidFill>
                    <a:srgbClr val="494F56"/>
                  </a:solidFill>
                  <a:latin typeface="Overpass"/>
                  <a:ea typeface="Overpass"/>
                  <a:cs typeface="Overpass"/>
                  <a:sym typeface="Overpass"/>
                </a:rPr>
                <a:t>Nimisha Mavjibhai Jadav - 40267767</a:t>
              </a:r>
              <a:endParaRPr/>
            </a:p>
            <a:p>
              <a:pPr indent="0" lvl="0" marL="0" marR="0" rtl="0" algn="just">
                <a:lnSpc>
                  <a:spcPct val="140000"/>
                </a:lnSpc>
                <a:spcBef>
                  <a:spcPts val="0"/>
                </a:spcBef>
                <a:spcAft>
                  <a:spcPts val="0"/>
                </a:spcAft>
                <a:buNone/>
              </a:pPr>
              <a:r>
                <a:rPr b="0" i="0" lang="en-US" sz="2100" u="none" cap="none" strike="noStrike">
                  <a:solidFill>
                    <a:srgbClr val="494F56"/>
                  </a:solidFill>
                  <a:latin typeface="Overpass"/>
                  <a:ea typeface="Overpass"/>
                  <a:cs typeface="Overpass"/>
                  <a:sym typeface="Overpass"/>
                </a:rPr>
                <a:t>Nisarg Tejaskumar Shah - 40264902 </a:t>
              </a:r>
              <a:endParaRPr/>
            </a:p>
          </p:txBody>
        </p:sp>
      </p:grpSp>
      <p:grpSp>
        <p:nvGrpSpPr>
          <p:cNvPr id="101" name="Google Shape;101;p13"/>
          <p:cNvGrpSpPr/>
          <p:nvPr/>
        </p:nvGrpSpPr>
        <p:grpSpPr>
          <a:xfrm>
            <a:off x="1028700" y="2267018"/>
            <a:ext cx="8695592" cy="2066855"/>
            <a:chOff x="0" y="0"/>
            <a:chExt cx="11594123" cy="2755807"/>
          </a:xfrm>
        </p:grpSpPr>
        <p:sp>
          <p:nvSpPr>
            <p:cNvPr id="102" name="Google Shape;102;p13"/>
            <p:cNvSpPr txBox="1"/>
            <p:nvPr/>
          </p:nvSpPr>
          <p:spPr>
            <a:xfrm>
              <a:off x="0" y="2057028"/>
              <a:ext cx="11594123" cy="698779"/>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Overpass"/>
                  <a:ea typeface="Overpass"/>
                  <a:cs typeface="Overpass"/>
                  <a:sym typeface="Overpass"/>
                </a:rPr>
                <a:t>Intelligent Tutoring System</a:t>
              </a:r>
              <a:endParaRPr/>
            </a:p>
          </p:txBody>
        </p:sp>
        <p:sp>
          <p:nvSpPr>
            <p:cNvPr id="103" name="Google Shape;103;p13"/>
            <p:cNvSpPr txBox="1"/>
            <p:nvPr/>
          </p:nvSpPr>
          <p:spPr>
            <a:xfrm>
              <a:off x="0" y="0"/>
              <a:ext cx="11594123" cy="1905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9399" u="none" cap="none" strike="noStrike">
                  <a:solidFill>
                    <a:srgbClr val="FFFFFF"/>
                  </a:solidFill>
                  <a:latin typeface="Rosario"/>
                  <a:ea typeface="Rosario"/>
                  <a:cs typeface="Rosario"/>
                  <a:sym typeface="Rosario"/>
                </a:rPr>
                <a:t>IntelliTutor</a:t>
              </a:r>
              <a:endParaRPr/>
            </a:p>
          </p:txBody>
        </p:sp>
      </p:grpSp>
      <p:sp>
        <p:nvSpPr>
          <p:cNvPr id="104" name="Google Shape;104;p13"/>
          <p:cNvSpPr txBox="1"/>
          <p:nvPr/>
        </p:nvSpPr>
        <p:spPr>
          <a:xfrm>
            <a:off x="944251" y="6683644"/>
            <a:ext cx="1821527" cy="410078"/>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1" i="0" lang="en-US" sz="2199" u="none" cap="none" strike="noStrike">
                <a:solidFill>
                  <a:srgbClr val="6CE5E8"/>
                </a:solidFill>
                <a:latin typeface="Overpass Black"/>
                <a:ea typeface="Overpass Black"/>
                <a:cs typeface="Overpass Black"/>
                <a:sym typeface="Overpass Black"/>
              </a:rPr>
              <a:t>Presented To</a:t>
            </a:r>
            <a:endParaRPr/>
          </a:p>
        </p:txBody>
      </p:sp>
      <p:sp>
        <p:nvSpPr>
          <p:cNvPr id="105" name="Google Shape;105;p13"/>
          <p:cNvSpPr txBox="1"/>
          <p:nvPr/>
        </p:nvSpPr>
        <p:spPr>
          <a:xfrm>
            <a:off x="944251" y="7725189"/>
            <a:ext cx="1821527" cy="410078"/>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1" i="0" lang="en-US" sz="2199" u="none" cap="none" strike="noStrike">
                <a:solidFill>
                  <a:srgbClr val="6CE5E8"/>
                </a:solidFill>
                <a:latin typeface="Overpass Black"/>
                <a:ea typeface="Overpass Black"/>
                <a:cs typeface="Overpass Black"/>
                <a:sym typeface="Overpass Black"/>
              </a:rPr>
              <a:t>Presented By</a:t>
            </a:r>
            <a:endParaRPr/>
          </a:p>
        </p:txBody>
      </p:sp>
      <p:sp>
        <p:nvSpPr>
          <p:cNvPr id="106" name="Google Shape;106;p13"/>
          <p:cNvSpPr/>
          <p:nvPr/>
        </p:nvSpPr>
        <p:spPr>
          <a:xfrm>
            <a:off x="11025768" y="1338290"/>
            <a:ext cx="11898606" cy="7920010"/>
          </a:xfrm>
          <a:custGeom>
            <a:rect b="b" l="l" r="r" t="t"/>
            <a:pathLst>
              <a:path extrusionOk="0" h="7920010" w="11898606">
                <a:moveTo>
                  <a:pt x="0" y="0"/>
                </a:moveTo>
                <a:lnTo>
                  <a:pt x="11898606" y="0"/>
                </a:lnTo>
                <a:lnTo>
                  <a:pt x="11898606" y="7920010"/>
                </a:lnTo>
                <a:lnTo>
                  <a:pt x="0" y="7920010"/>
                </a:lnTo>
                <a:lnTo>
                  <a:pt x="0" y="0"/>
                </a:lnTo>
                <a:close/>
              </a:path>
            </a:pathLst>
          </a:custGeom>
          <a:blipFill rotWithShape="1">
            <a:blip r:embed="rId4">
              <a:alphaModFix/>
            </a:blip>
            <a:stretch>
              <a:fillRect b="0" l="0" r="0" t="0"/>
            </a:stretch>
          </a:blipFill>
          <a:ln>
            <a:noFill/>
          </a:ln>
        </p:spPr>
      </p:sp>
      <p:grpSp>
        <p:nvGrpSpPr>
          <p:cNvPr id="107" name="Google Shape;107;p13"/>
          <p:cNvGrpSpPr/>
          <p:nvPr/>
        </p:nvGrpSpPr>
        <p:grpSpPr>
          <a:xfrm>
            <a:off x="944251" y="1028700"/>
            <a:ext cx="4056931" cy="581742"/>
            <a:chOff x="0" y="0"/>
            <a:chExt cx="5409242" cy="775656"/>
          </a:xfrm>
        </p:grpSpPr>
        <p:sp>
          <p:nvSpPr>
            <p:cNvPr id="108" name="Google Shape;108;p13"/>
            <p:cNvSpPr txBox="1"/>
            <p:nvPr/>
          </p:nvSpPr>
          <p:spPr>
            <a:xfrm>
              <a:off x="1082846" y="69501"/>
              <a:ext cx="4326396" cy="541403"/>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0" i="0" lang="en-US" sz="2201" u="none" cap="none" strike="noStrike">
                  <a:solidFill>
                    <a:srgbClr val="FFFFFF"/>
                  </a:solidFill>
                  <a:latin typeface="Overpass"/>
                  <a:ea typeface="Overpass"/>
                  <a:cs typeface="Overpass"/>
                  <a:sym typeface="Overpass"/>
                </a:rPr>
                <a:t>Project 20</a:t>
              </a:r>
              <a:endParaRPr/>
            </a:p>
          </p:txBody>
        </p:sp>
        <p:sp>
          <p:nvSpPr>
            <p:cNvPr id="109" name="Google Shape;109;p13"/>
            <p:cNvSpPr/>
            <p:nvPr/>
          </p:nvSpPr>
          <p:spPr>
            <a:xfrm>
              <a:off x="0" y="0"/>
              <a:ext cx="775656" cy="775656"/>
            </a:xfrm>
            <a:custGeom>
              <a:rect b="b" l="l" r="r" t="t"/>
              <a:pathLst>
                <a:path extrusionOk="0" h="775656" w="775656">
                  <a:moveTo>
                    <a:pt x="0" y="0"/>
                  </a:moveTo>
                  <a:lnTo>
                    <a:pt x="775656" y="0"/>
                  </a:lnTo>
                  <a:lnTo>
                    <a:pt x="775656" y="775656"/>
                  </a:lnTo>
                  <a:lnTo>
                    <a:pt x="0" y="775656"/>
                  </a:lnTo>
                  <a:lnTo>
                    <a:pt x="0" y="0"/>
                  </a:lnTo>
                  <a:close/>
                </a:path>
              </a:pathLst>
            </a:custGeom>
            <a:blipFill rotWithShape="1">
              <a:blip r:embed="rId5">
                <a:alphaModFix/>
              </a:blip>
              <a:stretch>
                <a:fillRect b="0" l="0" r="0" t="0"/>
              </a:stretch>
            </a:blipFill>
            <a:ln>
              <a:noFill/>
            </a:ln>
          </p:spPr>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4ABD"/>
        </a:solidFill>
      </p:bgPr>
    </p:bg>
    <p:spTree>
      <p:nvGrpSpPr>
        <p:cNvPr id="113" name="Shape 113"/>
        <p:cNvGrpSpPr/>
        <p:nvPr/>
      </p:nvGrpSpPr>
      <p:grpSpPr>
        <a:xfrm>
          <a:off x="0" y="0"/>
          <a:ext cx="0" cy="0"/>
          <a:chOff x="0" y="0"/>
          <a:chExt cx="0" cy="0"/>
        </a:xfrm>
      </p:grpSpPr>
      <p:graphicFrame>
        <p:nvGraphicFramePr>
          <p:cNvPr id="114" name="Google Shape;114;p14"/>
          <p:cNvGraphicFramePr/>
          <p:nvPr/>
        </p:nvGraphicFramePr>
        <p:xfrm>
          <a:off x="7917215" y="2650073"/>
          <a:ext cx="3000000" cy="3000000"/>
        </p:xfrm>
        <a:graphic>
          <a:graphicData uri="http://schemas.openxmlformats.org/drawingml/2006/table">
            <a:tbl>
              <a:tblPr>
                <a:noFill/>
                <a:tableStyleId>{91A7F46B-5C8F-46DB-AD8A-E50E894F333A}</a:tableStyleId>
              </a:tblPr>
              <a:tblGrid>
                <a:gridCol w="1480125"/>
                <a:gridCol w="10026075"/>
              </a:tblGrid>
              <a:tr h="991550">
                <a:tc>
                  <a:txBody>
                    <a:bodyPr/>
                    <a:lstStyle/>
                    <a:p>
                      <a:pPr indent="0" lvl="0" marL="0" marR="0" rtl="0" algn="ctr">
                        <a:lnSpc>
                          <a:spcPct val="140013"/>
                        </a:lnSpc>
                        <a:spcBef>
                          <a:spcPts val="0"/>
                        </a:spcBef>
                        <a:spcAft>
                          <a:spcPts val="0"/>
                        </a:spcAft>
                        <a:buNone/>
                      </a:pPr>
                      <a:r>
                        <a:rPr b="1" lang="en-US" sz="2899" u="none" cap="none" strike="noStrike">
                          <a:solidFill>
                            <a:srgbClr val="FFFFFF"/>
                          </a:solidFill>
                          <a:latin typeface="Overpass Black"/>
                          <a:ea typeface="Overpass Black"/>
                          <a:cs typeface="Overpass Black"/>
                          <a:sym typeface="Overpass Black"/>
                        </a:rPr>
                        <a:t>1</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CB8CB"/>
                      </a:solidFill>
                      <a:prstDash val="solid"/>
                      <a:round/>
                      <a:headEnd len="sm" w="sm" type="none"/>
                      <a:tailEnd len="sm" w="sm" type="none"/>
                    </a:lnB>
                  </a:tcPr>
                </a:tc>
                <a:tc>
                  <a:txBody>
                    <a:bodyPr/>
                    <a:lstStyle/>
                    <a:p>
                      <a:pPr indent="0" lvl="0" marL="0" marR="0" rtl="0" algn="just">
                        <a:lnSpc>
                          <a:spcPct val="140013"/>
                        </a:lnSpc>
                        <a:spcBef>
                          <a:spcPts val="0"/>
                        </a:spcBef>
                        <a:spcAft>
                          <a:spcPts val="0"/>
                        </a:spcAft>
                        <a:buNone/>
                      </a:pPr>
                      <a:r>
                        <a:rPr lang="en-US" sz="2899" u="none" cap="none" strike="noStrike">
                          <a:solidFill>
                            <a:srgbClr val="FFFFFF"/>
                          </a:solidFill>
                          <a:latin typeface="Overpass"/>
                          <a:ea typeface="Overpass"/>
                          <a:cs typeface="Overpass"/>
                          <a:sym typeface="Overpass"/>
                        </a:rPr>
                        <a:t>Executive Summary</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CB8CB"/>
                      </a:solidFill>
                      <a:prstDash val="solid"/>
                      <a:round/>
                      <a:headEnd len="sm" w="sm" type="none"/>
                      <a:tailEnd len="sm" w="sm" type="none"/>
                    </a:lnB>
                  </a:tcPr>
                </a:tc>
              </a:tr>
              <a:tr h="1001075">
                <a:tc>
                  <a:txBody>
                    <a:bodyPr/>
                    <a:lstStyle/>
                    <a:p>
                      <a:pPr indent="0" lvl="0" marL="0" marR="0" rtl="0" algn="ctr">
                        <a:lnSpc>
                          <a:spcPct val="140013"/>
                        </a:lnSpc>
                        <a:spcBef>
                          <a:spcPts val="0"/>
                        </a:spcBef>
                        <a:spcAft>
                          <a:spcPts val="0"/>
                        </a:spcAft>
                        <a:buNone/>
                      </a:pPr>
                      <a:r>
                        <a:rPr b="1" lang="en-US" sz="2899" u="none" cap="none" strike="noStrike">
                          <a:solidFill>
                            <a:srgbClr val="FFFFFF"/>
                          </a:solidFill>
                          <a:latin typeface="Overpass Black"/>
                          <a:ea typeface="Overpass Black"/>
                          <a:cs typeface="Overpass Black"/>
                          <a:sym typeface="Overpass Black"/>
                        </a:rPr>
                        <a:t>2</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tcPr>
                </a:tc>
                <a:tc>
                  <a:txBody>
                    <a:bodyPr/>
                    <a:lstStyle/>
                    <a:p>
                      <a:pPr indent="0" lvl="0" marL="0" marR="0" rtl="0" algn="just">
                        <a:lnSpc>
                          <a:spcPct val="140013"/>
                        </a:lnSpc>
                        <a:spcBef>
                          <a:spcPts val="0"/>
                        </a:spcBef>
                        <a:spcAft>
                          <a:spcPts val="0"/>
                        </a:spcAft>
                        <a:buNone/>
                      </a:pPr>
                      <a:r>
                        <a:rPr lang="en-US" sz="2899" u="none" cap="none" strike="noStrike">
                          <a:solidFill>
                            <a:srgbClr val="FFFFFF"/>
                          </a:solidFill>
                          <a:latin typeface="Overpass"/>
                          <a:ea typeface="Overpass"/>
                          <a:cs typeface="Overpass"/>
                          <a:sym typeface="Overpass"/>
                        </a:rPr>
                        <a:t>Proposed Solutions</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tcPr>
                </a:tc>
              </a:tr>
              <a:tr h="1001075">
                <a:tc>
                  <a:txBody>
                    <a:bodyPr/>
                    <a:lstStyle/>
                    <a:p>
                      <a:pPr indent="0" lvl="0" marL="0" marR="0" rtl="0" algn="ctr">
                        <a:lnSpc>
                          <a:spcPct val="140013"/>
                        </a:lnSpc>
                        <a:spcBef>
                          <a:spcPts val="0"/>
                        </a:spcBef>
                        <a:spcAft>
                          <a:spcPts val="0"/>
                        </a:spcAft>
                        <a:buNone/>
                      </a:pPr>
                      <a:r>
                        <a:rPr lang="en-US" sz="2899" u="none" cap="none" strike="noStrike">
                          <a:solidFill>
                            <a:srgbClr val="FFFFFF"/>
                          </a:solidFill>
                          <a:latin typeface="Overpass"/>
                          <a:ea typeface="Overpass"/>
                          <a:cs typeface="Overpass"/>
                          <a:sym typeface="Overpass"/>
                        </a:rPr>
                        <a:t>3</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tcPr>
                </a:tc>
                <a:tc>
                  <a:txBody>
                    <a:bodyPr/>
                    <a:lstStyle/>
                    <a:p>
                      <a:pPr indent="0" lvl="0" marL="0" marR="0" rtl="0" algn="just">
                        <a:lnSpc>
                          <a:spcPct val="140013"/>
                        </a:lnSpc>
                        <a:spcBef>
                          <a:spcPts val="0"/>
                        </a:spcBef>
                        <a:spcAft>
                          <a:spcPts val="0"/>
                        </a:spcAft>
                        <a:buNone/>
                      </a:pPr>
                      <a:r>
                        <a:rPr lang="en-US" sz="2899" u="none" cap="none" strike="noStrike">
                          <a:solidFill>
                            <a:srgbClr val="FFFFFF"/>
                          </a:solidFill>
                          <a:latin typeface="Overpass"/>
                          <a:ea typeface="Overpass"/>
                          <a:cs typeface="Overpass"/>
                          <a:sym typeface="Overpass"/>
                        </a:rPr>
                        <a:t>Target </a:t>
                      </a:r>
                      <a:r>
                        <a:rPr lang="en-US" sz="2899">
                          <a:solidFill>
                            <a:srgbClr val="FFFFFF"/>
                          </a:solidFill>
                          <a:latin typeface="Overpass"/>
                          <a:ea typeface="Overpass"/>
                          <a:cs typeface="Overpass"/>
                          <a:sym typeface="Overpass"/>
                        </a:rPr>
                        <a:t>Audience</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tcPr>
                </a:tc>
              </a:tr>
              <a:tr h="1001075">
                <a:tc>
                  <a:txBody>
                    <a:bodyPr/>
                    <a:lstStyle/>
                    <a:p>
                      <a:pPr indent="0" lvl="0" marL="0" marR="0" rtl="0" algn="ctr">
                        <a:lnSpc>
                          <a:spcPct val="140013"/>
                        </a:lnSpc>
                        <a:spcBef>
                          <a:spcPts val="0"/>
                        </a:spcBef>
                        <a:spcAft>
                          <a:spcPts val="0"/>
                        </a:spcAft>
                        <a:buNone/>
                      </a:pPr>
                      <a:r>
                        <a:rPr b="1" lang="en-US" sz="2899" u="none" cap="none" strike="noStrike">
                          <a:solidFill>
                            <a:srgbClr val="FFFFFF"/>
                          </a:solidFill>
                          <a:latin typeface="Overpass Black"/>
                          <a:ea typeface="Overpass Black"/>
                          <a:cs typeface="Overpass Black"/>
                          <a:sym typeface="Overpass Black"/>
                        </a:rPr>
                        <a:t>4</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tcPr>
                </a:tc>
                <a:tc>
                  <a:txBody>
                    <a:bodyPr/>
                    <a:lstStyle/>
                    <a:p>
                      <a:pPr indent="0" lvl="0" marL="0" marR="0" rtl="0" algn="just">
                        <a:lnSpc>
                          <a:spcPct val="140013"/>
                        </a:lnSpc>
                        <a:spcBef>
                          <a:spcPts val="0"/>
                        </a:spcBef>
                        <a:spcAft>
                          <a:spcPts val="0"/>
                        </a:spcAft>
                        <a:buNone/>
                      </a:pPr>
                      <a:r>
                        <a:rPr lang="en-US" sz="2899" u="none" cap="none" strike="noStrike">
                          <a:solidFill>
                            <a:srgbClr val="FFFFFF"/>
                          </a:solidFill>
                          <a:latin typeface="Overpass"/>
                          <a:ea typeface="Overpass"/>
                          <a:cs typeface="Overpass"/>
                          <a:sym typeface="Overpass"/>
                        </a:rPr>
                        <a:t>Market Analysis</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tcPr>
                </a:tc>
              </a:tr>
              <a:tr h="1005400">
                <a:tc>
                  <a:txBody>
                    <a:bodyPr/>
                    <a:lstStyle/>
                    <a:p>
                      <a:pPr indent="0" lvl="0" marL="0" marR="0" rtl="0" algn="ctr">
                        <a:lnSpc>
                          <a:spcPct val="140013"/>
                        </a:lnSpc>
                        <a:spcBef>
                          <a:spcPts val="0"/>
                        </a:spcBef>
                        <a:spcAft>
                          <a:spcPts val="0"/>
                        </a:spcAft>
                        <a:buNone/>
                      </a:pPr>
                      <a:r>
                        <a:rPr b="1" lang="en-US" sz="2899" u="none" cap="none" strike="noStrike">
                          <a:solidFill>
                            <a:srgbClr val="FFFFFF"/>
                          </a:solidFill>
                          <a:latin typeface="Overpass Black"/>
                          <a:ea typeface="Overpass Black"/>
                          <a:cs typeface="Overpass Black"/>
                          <a:sym typeface="Overpass Black"/>
                        </a:rPr>
                        <a:t>5</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40013"/>
                        </a:lnSpc>
                        <a:spcBef>
                          <a:spcPts val="0"/>
                        </a:spcBef>
                        <a:spcAft>
                          <a:spcPts val="0"/>
                        </a:spcAft>
                        <a:buNone/>
                      </a:pPr>
                      <a:r>
                        <a:rPr lang="en-US" sz="2899" u="none" cap="none" strike="noStrike">
                          <a:solidFill>
                            <a:srgbClr val="FFFFFF"/>
                          </a:solidFill>
                          <a:latin typeface="Overpass"/>
                          <a:ea typeface="Overpass"/>
                          <a:cs typeface="Overpass"/>
                          <a:sym typeface="Overpass"/>
                        </a:rPr>
                        <a:t>Feedback Session !</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15" name="Google Shape;115;p14"/>
          <p:cNvSpPr/>
          <p:nvPr/>
        </p:nvSpPr>
        <p:spPr>
          <a:xfrm>
            <a:off x="267902" y="1158492"/>
            <a:ext cx="7970016" cy="7970016"/>
          </a:xfrm>
          <a:custGeom>
            <a:rect b="b" l="l" r="r" t="t"/>
            <a:pathLst>
              <a:path extrusionOk="0" h="7970016" w="7970016">
                <a:moveTo>
                  <a:pt x="0" y="0"/>
                </a:moveTo>
                <a:lnTo>
                  <a:pt x="7970016" y="0"/>
                </a:lnTo>
                <a:lnTo>
                  <a:pt x="7970016" y="7970016"/>
                </a:lnTo>
                <a:lnTo>
                  <a:pt x="0" y="7970016"/>
                </a:lnTo>
                <a:lnTo>
                  <a:pt x="0" y="0"/>
                </a:lnTo>
                <a:close/>
              </a:path>
            </a:pathLst>
          </a:custGeom>
          <a:blipFill rotWithShape="1">
            <a:blip r:embed="rId3">
              <a:alphaModFix amt="23000"/>
            </a:blip>
            <a:stretch>
              <a:fillRect b="0" l="0" r="0" t="0"/>
            </a:stretch>
          </a:blipFill>
          <a:ln>
            <a:noFill/>
          </a:ln>
        </p:spPr>
      </p:sp>
      <p:sp>
        <p:nvSpPr>
          <p:cNvPr id="116" name="Google Shape;116;p14"/>
          <p:cNvSpPr/>
          <p:nvPr/>
        </p:nvSpPr>
        <p:spPr>
          <a:xfrm>
            <a:off x="1251794" y="3523923"/>
            <a:ext cx="6002232" cy="5604584"/>
          </a:xfrm>
          <a:custGeom>
            <a:rect b="b" l="l" r="r" t="t"/>
            <a:pathLst>
              <a:path extrusionOk="0" h="5604584" w="6002232">
                <a:moveTo>
                  <a:pt x="0" y="0"/>
                </a:moveTo>
                <a:lnTo>
                  <a:pt x="6002232" y="0"/>
                </a:lnTo>
                <a:lnTo>
                  <a:pt x="6002232" y="5604585"/>
                </a:lnTo>
                <a:lnTo>
                  <a:pt x="0" y="5604585"/>
                </a:lnTo>
                <a:lnTo>
                  <a:pt x="0" y="0"/>
                </a:lnTo>
                <a:close/>
              </a:path>
            </a:pathLst>
          </a:custGeom>
          <a:blipFill rotWithShape="1">
            <a:blip r:embed="rId4">
              <a:alphaModFix/>
            </a:blip>
            <a:stretch>
              <a:fillRect b="0" l="0" r="0" t="0"/>
            </a:stretch>
          </a:blipFill>
          <a:ln>
            <a:noFill/>
          </a:ln>
        </p:spPr>
      </p:sp>
      <p:sp>
        <p:nvSpPr>
          <p:cNvPr id="117" name="Google Shape;117;p14"/>
          <p:cNvSpPr/>
          <p:nvPr/>
        </p:nvSpPr>
        <p:spPr>
          <a:xfrm>
            <a:off x="16789495" y="752054"/>
            <a:ext cx="616014" cy="276646"/>
          </a:xfrm>
          <a:custGeom>
            <a:rect b="b" l="l" r="r" t="t"/>
            <a:pathLst>
              <a:path extrusionOk="0" h="276646" w="616014">
                <a:moveTo>
                  <a:pt x="0" y="0"/>
                </a:moveTo>
                <a:lnTo>
                  <a:pt x="616014" y="0"/>
                </a:lnTo>
                <a:lnTo>
                  <a:pt x="616014" y="276646"/>
                </a:lnTo>
                <a:lnTo>
                  <a:pt x="0" y="276646"/>
                </a:lnTo>
                <a:lnTo>
                  <a:pt x="0" y="0"/>
                </a:lnTo>
                <a:close/>
              </a:path>
            </a:pathLst>
          </a:custGeom>
          <a:blipFill rotWithShape="1">
            <a:blip r:embed="rId5">
              <a:alphaModFix/>
            </a:blip>
            <a:stretch>
              <a:fillRect b="0" l="0" r="0" t="0"/>
            </a:stretch>
          </a:blipFill>
          <a:ln>
            <a:noFill/>
          </a:ln>
        </p:spPr>
      </p:sp>
      <p:sp>
        <p:nvSpPr>
          <p:cNvPr id="118" name="Google Shape;118;p14"/>
          <p:cNvSpPr txBox="1"/>
          <p:nvPr/>
        </p:nvSpPr>
        <p:spPr>
          <a:xfrm>
            <a:off x="1163018" y="1442518"/>
            <a:ext cx="5732486" cy="142875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9399" u="none" cap="none" strike="noStrike">
                <a:solidFill>
                  <a:srgbClr val="FFFFFF"/>
                </a:solidFill>
                <a:latin typeface="Rosario"/>
                <a:ea typeface="Rosario"/>
                <a:cs typeface="Rosario"/>
                <a:sym typeface="Rosario"/>
              </a:rPr>
              <a:t>Agenda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4ABD"/>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7646132" y="-7805869"/>
            <a:ext cx="22012286" cy="24075938"/>
            <a:chOff x="0" y="-2751536"/>
            <a:chExt cx="29349714" cy="32101250"/>
          </a:xfrm>
        </p:grpSpPr>
        <p:grpSp>
          <p:nvGrpSpPr>
            <p:cNvPr id="124" name="Google Shape;124;p15"/>
            <p:cNvGrpSpPr/>
            <p:nvPr/>
          </p:nvGrpSpPr>
          <p:grpSpPr>
            <a:xfrm>
              <a:off x="0" y="-2751536"/>
              <a:ext cx="29349714" cy="32101250"/>
              <a:chOff x="0" y="-76200"/>
              <a:chExt cx="812800" cy="889000"/>
            </a:xfrm>
          </p:grpSpPr>
          <p:sp>
            <p:nvSpPr>
              <p:cNvPr id="125" name="Google Shape;12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txBox="1"/>
              <p:nvPr/>
            </p:nvSpPr>
            <p:spPr>
              <a:xfrm>
                <a:off x="76200" y="-76200"/>
                <a:ext cx="660400" cy="812800"/>
              </a:xfrm>
              <a:prstGeom prst="rect">
                <a:avLst/>
              </a:prstGeom>
              <a:noFill/>
              <a:ln>
                <a:noFill/>
              </a:ln>
            </p:spPr>
            <p:txBody>
              <a:bodyPr anchorCtr="0" anchor="ctr" bIns="76875" lIns="76875" spcFirstLastPara="1" rIns="76875" wrap="square" tIns="76875">
                <a:noAutofit/>
              </a:bodyPr>
              <a:lstStyle/>
              <a:p>
                <a:pPr indent="0" lvl="0" marL="0" marR="0" rtl="0" algn="ctr">
                  <a:lnSpc>
                    <a:spcPct val="281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 name="Google Shape;127;p15"/>
            <p:cNvGrpSpPr/>
            <p:nvPr/>
          </p:nvGrpSpPr>
          <p:grpSpPr>
            <a:xfrm>
              <a:off x="2794300" y="655173"/>
              <a:ext cx="23761113" cy="25988717"/>
              <a:chOff x="0" y="-76200"/>
              <a:chExt cx="812800" cy="889000"/>
            </a:xfrm>
          </p:grpSpPr>
          <p:sp>
            <p:nvSpPr>
              <p:cNvPr id="128" name="Google Shape;12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txBox="1"/>
              <p:nvPr/>
            </p:nvSpPr>
            <p:spPr>
              <a:xfrm>
                <a:off x="76200" y="-76200"/>
                <a:ext cx="660400" cy="812800"/>
              </a:xfrm>
              <a:prstGeom prst="rect">
                <a:avLst/>
              </a:prstGeom>
              <a:noFill/>
              <a:ln>
                <a:noFill/>
              </a:ln>
            </p:spPr>
            <p:txBody>
              <a:bodyPr anchorCtr="0" anchor="ctr" bIns="76875" lIns="76875" spcFirstLastPara="1" rIns="76875" wrap="square" tIns="76875">
                <a:noAutofit/>
              </a:bodyPr>
              <a:lstStyle/>
              <a:p>
                <a:pPr indent="0" lvl="0" marL="0" marR="0" rtl="0" algn="ctr">
                  <a:lnSpc>
                    <a:spcPct val="281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 name="Google Shape;130;p15"/>
            <p:cNvGrpSpPr/>
            <p:nvPr/>
          </p:nvGrpSpPr>
          <p:grpSpPr>
            <a:xfrm>
              <a:off x="6045898" y="4516444"/>
              <a:ext cx="17257917" cy="18875847"/>
              <a:chOff x="0" y="-76200"/>
              <a:chExt cx="812800" cy="889000"/>
            </a:xfrm>
          </p:grpSpPr>
          <p:sp>
            <p:nvSpPr>
              <p:cNvPr id="131" name="Google Shape;13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txBox="1"/>
              <p:nvPr/>
            </p:nvSpPr>
            <p:spPr>
              <a:xfrm>
                <a:off x="76200" y="-76200"/>
                <a:ext cx="660400" cy="812800"/>
              </a:xfrm>
              <a:prstGeom prst="rect">
                <a:avLst/>
              </a:prstGeom>
              <a:noFill/>
              <a:ln>
                <a:noFill/>
              </a:ln>
            </p:spPr>
            <p:txBody>
              <a:bodyPr anchorCtr="0" anchor="ctr" bIns="76875" lIns="76875" spcFirstLastPara="1" rIns="76875" wrap="square" tIns="76875">
                <a:noAutofit/>
              </a:bodyPr>
              <a:lstStyle/>
              <a:p>
                <a:pPr indent="0" lvl="0" marL="0" marR="0" rtl="0" algn="ctr">
                  <a:lnSpc>
                    <a:spcPct val="281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33" name="Google Shape;133;p15"/>
          <p:cNvSpPr/>
          <p:nvPr/>
        </p:nvSpPr>
        <p:spPr>
          <a:xfrm>
            <a:off x="8078643" y="-1101946"/>
            <a:ext cx="13045189" cy="13045189"/>
          </a:xfrm>
          <a:custGeom>
            <a:rect b="b" l="l" r="r" t="t"/>
            <a:pathLst>
              <a:path extrusionOk="0" h="13045189" w="13045189">
                <a:moveTo>
                  <a:pt x="0" y="0"/>
                </a:moveTo>
                <a:lnTo>
                  <a:pt x="13045189" y="0"/>
                </a:lnTo>
                <a:lnTo>
                  <a:pt x="13045189" y="13045189"/>
                </a:lnTo>
                <a:lnTo>
                  <a:pt x="0" y="13045189"/>
                </a:lnTo>
                <a:lnTo>
                  <a:pt x="0" y="0"/>
                </a:lnTo>
                <a:close/>
              </a:path>
            </a:pathLst>
          </a:custGeom>
          <a:blipFill rotWithShape="1">
            <a:blip r:embed="rId3">
              <a:alphaModFix amt="23000"/>
            </a:blip>
            <a:stretch>
              <a:fillRect b="0" l="0" r="0" t="0"/>
            </a:stretch>
          </a:blipFill>
          <a:ln>
            <a:noFill/>
          </a:ln>
        </p:spPr>
      </p:sp>
      <p:grpSp>
        <p:nvGrpSpPr>
          <p:cNvPr id="134" name="Google Shape;134;p15"/>
          <p:cNvGrpSpPr/>
          <p:nvPr/>
        </p:nvGrpSpPr>
        <p:grpSpPr>
          <a:xfrm>
            <a:off x="15024203" y="-1065593"/>
            <a:ext cx="4762611" cy="12165030"/>
            <a:chOff x="0" y="-66675"/>
            <a:chExt cx="1254350" cy="3203958"/>
          </a:xfrm>
        </p:grpSpPr>
        <p:sp>
          <p:nvSpPr>
            <p:cNvPr id="135" name="Google Shape;135;p15"/>
            <p:cNvSpPr/>
            <p:nvPr/>
          </p:nvSpPr>
          <p:spPr>
            <a:xfrm>
              <a:off x="0" y="0"/>
              <a:ext cx="1254350" cy="3137283"/>
            </a:xfrm>
            <a:custGeom>
              <a:rect b="b" l="l" r="r" t="t"/>
              <a:pathLst>
                <a:path extrusionOk="0" h="3137283" w="1254350">
                  <a:moveTo>
                    <a:pt x="0" y="0"/>
                  </a:moveTo>
                  <a:lnTo>
                    <a:pt x="1254350" y="0"/>
                  </a:lnTo>
                  <a:lnTo>
                    <a:pt x="1254350" y="3137283"/>
                  </a:lnTo>
                  <a:lnTo>
                    <a:pt x="0" y="3137283"/>
                  </a:lnTo>
                  <a:close/>
                </a:path>
              </a:pathLst>
            </a:custGeom>
            <a:solidFill>
              <a:srgbClr val="FFFFFF"/>
            </a:solidFill>
            <a:ln>
              <a:noFill/>
            </a:ln>
          </p:spPr>
        </p:sp>
        <p:sp>
          <p:nvSpPr>
            <p:cNvPr id="136" name="Google Shape;136;p15"/>
            <p:cNvSpPr txBox="1"/>
            <p:nvPr/>
          </p:nvSpPr>
          <p:spPr>
            <a:xfrm>
              <a:off x="0" y="-66675"/>
              <a:ext cx="1254350" cy="3203958"/>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 name="Google Shape;137;p15"/>
          <p:cNvGrpSpPr/>
          <p:nvPr/>
        </p:nvGrpSpPr>
        <p:grpSpPr>
          <a:xfrm>
            <a:off x="10416956" y="1456925"/>
            <a:ext cx="6747543" cy="13713184"/>
            <a:chOff x="0" y="0"/>
            <a:chExt cx="5000993" cy="10163632"/>
          </a:xfrm>
        </p:grpSpPr>
        <p:sp>
          <p:nvSpPr>
            <p:cNvPr id="138" name="Google Shape;138;p15"/>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4">
                <a:alphaModFix/>
              </a:blip>
              <a:stretch>
                <a:fillRect b="0" l="-43" r="-44" t="0"/>
              </a:stretch>
            </a:blipFill>
            <a:ln>
              <a:noFill/>
            </a:ln>
          </p:spPr>
        </p:sp>
        <p:sp>
          <p:nvSpPr>
            <p:cNvPr id="139" name="Google Shape;139;p15"/>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5">
                <a:alphaModFix/>
              </a:blip>
              <a:stretch>
                <a:fillRect b="0" l="-72654" r="-4434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5"/>
          <p:cNvSpPr/>
          <p:nvPr/>
        </p:nvSpPr>
        <p:spPr>
          <a:xfrm rot="479661">
            <a:off x="16182683" y="6336339"/>
            <a:ext cx="1964351" cy="2112205"/>
          </a:xfrm>
          <a:custGeom>
            <a:rect b="b" l="l" r="r" t="t"/>
            <a:pathLst>
              <a:path extrusionOk="0" h="2112205" w="1964351">
                <a:moveTo>
                  <a:pt x="0" y="0"/>
                </a:moveTo>
                <a:lnTo>
                  <a:pt x="1964351" y="0"/>
                </a:lnTo>
                <a:lnTo>
                  <a:pt x="1964351" y="2112205"/>
                </a:lnTo>
                <a:lnTo>
                  <a:pt x="0" y="2112205"/>
                </a:lnTo>
                <a:lnTo>
                  <a:pt x="0" y="0"/>
                </a:lnTo>
                <a:close/>
              </a:path>
            </a:pathLst>
          </a:custGeom>
          <a:blipFill rotWithShape="1">
            <a:blip r:embed="rId6">
              <a:alphaModFix/>
            </a:blip>
            <a:stretch>
              <a:fillRect b="0" l="0" r="0" t="0"/>
            </a:stretch>
          </a:blipFill>
          <a:ln>
            <a:noFill/>
          </a:ln>
        </p:spPr>
      </p:sp>
      <p:sp>
        <p:nvSpPr>
          <p:cNvPr id="141" name="Google Shape;141;p15"/>
          <p:cNvSpPr/>
          <p:nvPr/>
        </p:nvSpPr>
        <p:spPr>
          <a:xfrm rot="-601484">
            <a:off x="9007731" y="619087"/>
            <a:ext cx="3884086" cy="3938236"/>
          </a:xfrm>
          <a:custGeom>
            <a:rect b="b" l="l" r="r" t="t"/>
            <a:pathLst>
              <a:path extrusionOk="0" h="3938236" w="3884086">
                <a:moveTo>
                  <a:pt x="0" y="0"/>
                </a:moveTo>
                <a:lnTo>
                  <a:pt x="3884086" y="0"/>
                </a:lnTo>
                <a:lnTo>
                  <a:pt x="3884086" y="3938236"/>
                </a:lnTo>
                <a:lnTo>
                  <a:pt x="0" y="3938236"/>
                </a:lnTo>
                <a:lnTo>
                  <a:pt x="0" y="0"/>
                </a:lnTo>
                <a:close/>
              </a:path>
            </a:pathLst>
          </a:custGeom>
          <a:blipFill rotWithShape="1">
            <a:blip r:embed="rId7">
              <a:alphaModFix/>
            </a:blip>
            <a:stretch>
              <a:fillRect b="0" l="0" r="0" t="0"/>
            </a:stretch>
          </a:blipFill>
          <a:ln>
            <a:noFill/>
          </a:ln>
        </p:spPr>
      </p:sp>
      <p:sp>
        <p:nvSpPr>
          <p:cNvPr id="142" name="Google Shape;142;p15"/>
          <p:cNvSpPr/>
          <p:nvPr/>
        </p:nvSpPr>
        <p:spPr>
          <a:xfrm>
            <a:off x="16789495" y="752054"/>
            <a:ext cx="616014" cy="276646"/>
          </a:xfrm>
          <a:custGeom>
            <a:rect b="b" l="l" r="r" t="t"/>
            <a:pathLst>
              <a:path extrusionOk="0" h="276646" w="616014">
                <a:moveTo>
                  <a:pt x="0" y="0"/>
                </a:moveTo>
                <a:lnTo>
                  <a:pt x="616014" y="0"/>
                </a:lnTo>
                <a:lnTo>
                  <a:pt x="616014" y="276646"/>
                </a:lnTo>
                <a:lnTo>
                  <a:pt x="0" y="276646"/>
                </a:lnTo>
                <a:lnTo>
                  <a:pt x="0" y="0"/>
                </a:lnTo>
                <a:close/>
              </a:path>
            </a:pathLst>
          </a:custGeom>
          <a:blipFill rotWithShape="1">
            <a:blip r:embed="rId8">
              <a:alphaModFix/>
            </a:blip>
            <a:stretch>
              <a:fillRect b="0" l="0" r="0" t="0"/>
            </a:stretch>
          </a:blipFill>
          <a:ln>
            <a:noFill/>
          </a:ln>
        </p:spPr>
      </p:sp>
      <p:grpSp>
        <p:nvGrpSpPr>
          <p:cNvPr id="143" name="Google Shape;143;p15"/>
          <p:cNvGrpSpPr/>
          <p:nvPr/>
        </p:nvGrpSpPr>
        <p:grpSpPr>
          <a:xfrm>
            <a:off x="1028700" y="1559799"/>
            <a:ext cx="7570862" cy="6611037"/>
            <a:chOff x="0" y="0"/>
            <a:chExt cx="10094483" cy="8814716"/>
          </a:xfrm>
        </p:grpSpPr>
        <p:sp>
          <p:nvSpPr>
            <p:cNvPr id="144" name="Google Shape;144;p15"/>
            <p:cNvSpPr txBox="1"/>
            <p:nvPr/>
          </p:nvSpPr>
          <p:spPr>
            <a:xfrm>
              <a:off x="0" y="0"/>
              <a:ext cx="10094483" cy="1905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9399" u="none" cap="none" strike="noStrike">
                  <a:solidFill>
                    <a:srgbClr val="FFFFFF"/>
                  </a:solidFill>
                  <a:latin typeface="Rosario"/>
                  <a:ea typeface="Rosario"/>
                  <a:cs typeface="Rosario"/>
                  <a:sym typeface="Rosario"/>
                </a:rPr>
                <a:t> Summary</a:t>
              </a:r>
              <a:endParaRPr/>
            </a:p>
          </p:txBody>
        </p:sp>
        <p:sp>
          <p:nvSpPr>
            <p:cNvPr id="145" name="Google Shape;145;p15"/>
            <p:cNvSpPr txBox="1"/>
            <p:nvPr/>
          </p:nvSpPr>
          <p:spPr>
            <a:xfrm>
              <a:off x="0" y="2636087"/>
              <a:ext cx="10094483" cy="6178629"/>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Overpass"/>
                  <a:ea typeface="Overpass"/>
                  <a:cs typeface="Overpass"/>
                  <a:sym typeface="Overpass"/>
                </a:rPr>
                <a:t>Traditional education lacks adaptability; Intelligent Tutoring Systems (ITS) offers personalized learning experiences.</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Overpass"/>
                  <a:ea typeface="Overpass"/>
                  <a:cs typeface="Overpass"/>
                  <a:sym typeface="Overpass"/>
                </a:rPr>
                <a:t>Existing ITS are often subject-specific, limiting overall student performance analysis and potentially increasing financial burdens.</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Overpass"/>
                  <a:ea typeface="Overpass"/>
                  <a:cs typeface="Overpass"/>
                  <a:sym typeface="Overpass"/>
                </a:rPr>
                <a:t>Social interaction may decrease with ITS, potentially fostering social anxiety.</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Overpass"/>
                  <a:ea typeface="Overpass"/>
                  <a:cs typeface="Overpass"/>
                  <a:sym typeface="Overpass"/>
                </a:rPr>
                <a:t>IntelliTutor aims to address these limitations by providing multi-language tutoring and catering to a broad age range.</a:t>
              </a:r>
              <a:endParaRPr/>
            </a:p>
          </p:txBody>
        </p:sp>
      </p:grpSp>
      <p:sp>
        <p:nvSpPr>
          <p:cNvPr id="146" name="Google Shape;146;p15"/>
          <p:cNvSpPr txBox="1"/>
          <p:nvPr/>
        </p:nvSpPr>
        <p:spPr>
          <a:xfrm>
            <a:off x="1168053" y="8848090"/>
            <a:ext cx="3991800" cy="778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t/>
            </a:r>
            <a:endParaRPr b="1" sz="2199" u="sng">
              <a:solidFill>
                <a:srgbClr val="6CE5E8"/>
              </a:solidFill>
              <a:latin typeface="Overpass Black"/>
              <a:ea typeface="Overpass Black"/>
              <a:cs typeface="Overpass Black"/>
              <a:sym typeface="Overpass Black"/>
            </a:endParaRPr>
          </a:p>
          <a:p>
            <a:pPr indent="0" lvl="0" marL="0" marR="0" rtl="0" algn="l">
              <a:lnSpc>
                <a:spcPct val="130013"/>
              </a:lnSpc>
              <a:spcBef>
                <a:spcPts val="0"/>
              </a:spcBef>
              <a:spcAft>
                <a:spcPts val="0"/>
              </a:spcAft>
              <a:buNone/>
            </a:pPr>
            <a:r>
              <a:rPr b="1" i="0" lang="en-US" sz="2199" u="sng" cap="none" strike="noStrike">
                <a:solidFill>
                  <a:srgbClr val="6CE5E8"/>
                </a:solidFill>
                <a:latin typeface="Overpass Black"/>
                <a:ea typeface="Overpass Black"/>
                <a:cs typeface="Overpass Black"/>
                <a:sym typeface="Overpass Black"/>
              </a:rPr>
              <a:t>Back to Agenda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4ABD"/>
        </a:solidFill>
      </p:bgPr>
    </p:bg>
    <p:spTree>
      <p:nvGrpSpPr>
        <p:cNvPr id="150" name="Shape 150"/>
        <p:cNvGrpSpPr/>
        <p:nvPr/>
      </p:nvGrpSpPr>
      <p:grpSpPr>
        <a:xfrm>
          <a:off x="0" y="0"/>
          <a:ext cx="0" cy="0"/>
          <a:chOff x="0" y="0"/>
          <a:chExt cx="0" cy="0"/>
        </a:xfrm>
      </p:grpSpPr>
      <p:sp>
        <p:nvSpPr>
          <p:cNvPr id="151" name="Google Shape;151;p16"/>
          <p:cNvSpPr/>
          <p:nvPr/>
        </p:nvSpPr>
        <p:spPr>
          <a:xfrm>
            <a:off x="-4879279" y="-1101946"/>
            <a:ext cx="13045189" cy="13045189"/>
          </a:xfrm>
          <a:custGeom>
            <a:rect b="b" l="l" r="r" t="t"/>
            <a:pathLst>
              <a:path extrusionOk="0" h="13045189" w="13045189">
                <a:moveTo>
                  <a:pt x="0" y="0"/>
                </a:moveTo>
                <a:lnTo>
                  <a:pt x="13045189" y="0"/>
                </a:lnTo>
                <a:lnTo>
                  <a:pt x="13045189" y="13045189"/>
                </a:lnTo>
                <a:lnTo>
                  <a:pt x="0" y="13045189"/>
                </a:lnTo>
                <a:lnTo>
                  <a:pt x="0" y="0"/>
                </a:lnTo>
                <a:close/>
              </a:path>
            </a:pathLst>
          </a:custGeom>
          <a:blipFill rotWithShape="1">
            <a:blip r:embed="rId3">
              <a:alphaModFix amt="23000"/>
            </a:blip>
            <a:stretch>
              <a:fillRect b="0" l="0" r="0" t="0"/>
            </a:stretch>
          </a:blipFill>
          <a:ln>
            <a:noFill/>
          </a:ln>
        </p:spPr>
      </p:sp>
      <p:grpSp>
        <p:nvGrpSpPr>
          <p:cNvPr id="152" name="Google Shape;152;p16"/>
          <p:cNvGrpSpPr/>
          <p:nvPr/>
        </p:nvGrpSpPr>
        <p:grpSpPr>
          <a:xfrm>
            <a:off x="-1352606" y="-1065593"/>
            <a:ext cx="4762611" cy="12165030"/>
            <a:chOff x="0" y="-66675"/>
            <a:chExt cx="1254350" cy="3203958"/>
          </a:xfrm>
        </p:grpSpPr>
        <p:sp>
          <p:nvSpPr>
            <p:cNvPr id="153" name="Google Shape;153;p16"/>
            <p:cNvSpPr/>
            <p:nvPr/>
          </p:nvSpPr>
          <p:spPr>
            <a:xfrm>
              <a:off x="0" y="0"/>
              <a:ext cx="1254350" cy="3137283"/>
            </a:xfrm>
            <a:custGeom>
              <a:rect b="b" l="l" r="r" t="t"/>
              <a:pathLst>
                <a:path extrusionOk="0" h="3137283" w="1254350">
                  <a:moveTo>
                    <a:pt x="0" y="0"/>
                  </a:moveTo>
                  <a:lnTo>
                    <a:pt x="1254350" y="0"/>
                  </a:lnTo>
                  <a:lnTo>
                    <a:pt x="1254350" y="3137283"/>
                  </a:lnTo>
                  <a:lnTo>
                    <a:pt x="0" y="3137283"/>
                  </a:lnTo>
                  <a:close/>
                </a:path>
              </a:pathLst>
            </a:custGeom>
            <a:solidFill>
              <a:srgbClr val="FFFFFF"/>
            </a:solidFill>
            <a:ln>
              <a:noFill/>
            </a:ln>
          </p:spPr>
        </p:sp>
        <p:sp>
          <p:nvSpPr>
            <p:cNvPr id="154" name="Google Shape;154;p16"/>
            <p:cNvSpPr txBox="1"/>
            <p:nvPr/>
          </p:nvSpPr>
          <p:spPr>
            <a:xfrm>
              <a:off x="0" y="-66675"/>
              <a:ext cx="1254350" cy="3203958"/>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16"/>
          <p:cNvGrpSpPr/>
          <p:nvPr/>
        </p:nvGrpSpPr>
        <p:grpSpPr>
          <a:xfrm>
            <a:off x="-1945782" y="1393747"/>
            <a:ext cx="10111693" cy="7499505"/>
            <a:chOff x="0" y="0"/>
            <a:chExt cx="13716000" cy="10172700"/>
          </a:xfrm>
        </p:grpSpPr>
        <p:sp>
          <p:nvSpPr>
            <p:cNvPr id="156" name="Google Shape;156;p16"/>
            <p:cNvSpPr/>
            <p:nvPr/>
          </p:nvSpPr>
          <p:spPr>
            <a:xfrm>
              <a:off x="0" y="0"/>
              <a:ext cx="13716000" cy="10172700"/>
            </a:xfrm>
            <a:custGeom>
              <a:rect b="b" l="l" r="r" t="t"/>
              <a:pathLst>
                <a:path extrusionOk="0" h="10172700" w="13716000">
                  <a:moveTo>
                    <a:pt x="0" y="0"/>
                  </a:moveTo>
                  <a:lnTo>
                    <a:pt x="13716000" y="0"/>
                  </a:lnTo>
                  <a:lnTo>
                    <a:pt x="13716000" y="10172700"/>
                  </a:lnTo>
                  <a:lnTo>
                    <a:pt x="0" y="10172700"/>
                  </a:lnTo>
                  <a:close/>
                </a:path>
              </a:pathLst>
            </a:custGeom>
            <a:blipFill rotWithShape="1">
              <a:blip r:embed="rId4">
                <a:alphaModFix/>
              </a:blip>
              <a:stretch>
                <a:fillRect b="-391" l="0" r="0" t="-392"/>
              </a:stretch>
            </a:blipFill>
            <a:ln>
              <a:noFill/>
            </a:ln>
          </p:spPr>
        </p:sp>
        <p:sp>
          <p:nvSpPr>
            <p:cNvPr id="157" name="Google Shape;157;p16"/>
            <p:cNvSpPr/>
            <p:nvPr/>
          </p:nvSpPr>
          <p:spPr>
            <a:xfrm>
              <a:off x="393700" y="615950"/>
              <a:ext cx="12941300" cy="9107742"/>
            </a:xfrm>
            <a:custGeom>
              <a:rect b="b" l="l" r="r" t="t"/>
              <a:pathLst>
                <a:path extrusionOk="0"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rotWithShape="1">
              <a:blip r:embed="rId5">
                <a:alphaModFix/>
              </a:blip>
              <a:stretch>
                <a:fillRect b="0" l="-2794" r="-279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6"/>
          <p:cNvSpPr/>
          <p:nvPr/>
        </p:nvSpPr>
        <p:spPr>
          <a:xfrm>
            <a:off x="-1027665" y="7584260"/>
            <a:ext cx="3295003" cy="3601096"/>
          </a:xfrm>
          <a:custGeom>
            <a:rect b="b" l="l" r="r" t="t"/>
            <a:pathLst>
              <a:path extrusionOk="0" h="3601096" w="3295003">
                <a:moveTo>
                  <a:pt x="0" y="0"/>
                </a:moveTo>
                <a:lnTo>
                  <a:pt x="3295003" y="0"/>
                </a:lnTo>
                <a:lnTo>
                  <a:pt x="3295003" y="3601096"/>
                </a:lnTo>
                <a:lnTo>
                  <a:pt x="0" y="3601096"/>
                </a:lnTo>
                <a:lnTo>
                  <a:pt x="0" y="0"/>
                </a:lnTo>
                <a:close/>
              </a:path>
            </a:pathLst>
          </a:custGeom>
          <a:blipFill rotWithShape="1">
            <a:blip r:embed="rId6">
              <a:alphaModFix/>
            </a:blip>
            <a:stretch>
              <a:fillRect b="0" l="0" r="0" t="0"/>
            </a:stretch>
          </a:blipFill>
          <a:ln>
            <a:noFill/>
          </a:ln>
        </p:spPr>
      </p:sp>
      <p:sp>
        <p:nvSpPr>
          <p:cNvPr id="159" name="Google Shape;159;p16"/>
          <p:cNvSpPr txBox="1"/>
          <p:nvPr/>
        </p:nvSpPr>
        <p:spPr>
          <a:xfrm>
            <a:off x="8799375" y="1393747"/>
            <a:ext cx="8459925" cy="10953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FFFFFF"/>
                </a:solidFill>
                <a:latin typeface="Rosario"/>
                <a:ea typeface="Rosario"/>
                <a:cs typeface="Rosario"/>
                <a:sym typeface="Rosario"/>
              </a:rPr>
              <a:t>Proposed Solutions</a:t>
            </a:r>
            <a:endParaRPr/>
          </a:p>
        </p:txBody>
      </p:sp>
      <p:sp>
        <p:nvSpPr>
          <p:cNvPr id="160" name="Google Shape;160;p16"/>
          <p:cNvSpPr/>
          <p:nvPr/>
        </p:nvSpPr>
        <p:spPr>
          <a:xfrm>
            <a:off x="4936247" y="617857"/>
            <a:ext cx="2499288" cy="1996306"/>
          </a:xfrm>
          <a:custGeom>
            <a:rect b="b" l="l" r="r" t="t"/>
            <a:pathLst>
              <a:path extrusionOk="0" h="1996306" w="2499288">
                <a:moveTo>
                  <a:pt x="0" y="0"/>
                </a:moveTo>
                <a:lnTo>
                  <a:pt x="2499288" y="0"/>
                </a:lnTo>
                <a:lnTo>
                  <a:pt x="2499288" y="1996307"/>
                </a:lnTo>
                <a:lnTo>
                  <a:pt x="0" y="1996307"/>
                </a:lnTo>
                <a:lnTo>
                  <a:pt x="0" y="0"/>
                </a:lnTo>
                <a:close/>
              </a:path>
            </a:pathLst>
          </a:custGeom>
          <a:blipFill rotWithShape="1">
            <a:blip r:embed="rId7">
              <a:alphaModFix/>
            </a:blip>
            <a:stretch>
              <a:fillRect b="0" l="0" r="0" t="0"/>
            </a:stretch>
          </a:blipFill>
          <a:ln>
            <a:noFill/>
          </a:ln>
        </p:spPr>
      </p:sp>
      <p:graphicFrame>
        <p:nvGraphicFramePr>
          <p:cNvPr id="161" name="Google Shape;161;p16"/>
          <p:cNvGraphicFramePr/>
          <p:nvPr/>
        </p:nvGraphicFramePr>
        <p:xfrm>
          <a:off x="8799375" y="2489122"/>
          <a:ext cx="3000000" cy="3000000"/>
        </p:xfrm>
        <a:graphic>
          <a:graphicData uri="http://schemas.openxmlformats.org/drawingml/2006/table">
            <a:tbl>
              <a:tblPr>
                <a:noFill/>
                <a:tableStyleId>{91A7F46B-5C8F-46DB-AD8A-E50E894F333A}</a:tableStyleId>
              </a:tblPr>
              <a:tblGrid>
                <a:gridCol w="8459925"/>
              </a:tblGrid>
              <a:tr h="987625">
                <a:tc>
                  <a:txBody>
                    <a:bodyPr/>
                    <a:lstStyle/>
                    <a:p>
                      <a:pPr indent="0" lvl="0" marL="0" marR="0" rtl="0" algn="l">
                        <a:lnSpc>
                          <a:spcPct val="139958"/>
                        </a:lnSpc>
                        <a:spcBef>
                          <a:spcPts val="0"/>
                        </a:spcBef>
                        <a:spcAft>
                          <a:spcPts val="0"/>
                        </a:spcAft>
                        <a:buNone/>
                      </a:pPr>
                      <a:r>
                        <a:rPr b="1" lang="en-US" sz="2400" u="none" cap="none" strike="noStrike">
                          <a:solidFill>
                            <a:srgbClr val="6CE5E8"/>
                          </a:solidFill>
                          <a:latin typeface="Overpass Black"/>
                          <a:ea typeface="Overpass Black"/>
                          <a:cs typeface="Overpass Black"/>
                          <a:sym typeface="Overpass Black"/>
                        </a:rPr>
                        <a:t>Multidisciplinary Approach – Content Management System</a:t>
                      </a:r>
                      <a:endParaRPr sz="1100" u="none" cap="none" strike="noStrike"/>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91400">
                <a:tc>
                  <a:txBody>
                    <a:bodyPr/>
                    <a:lstStyle/>
                    <a:p>
                      <a:pPr indent="0" lvl="0" marL="0" marR="0" rtl="0" algn="l">
                        <a:lnSpc>
                          <a:spcPct val="140000"/>
                        </a:lnSpc>
                        <a:spcBef>
                          <a:spcPts val="0"/>
                        </a:spcBef>
                        <a:spcAft>
                          <a:spcPts val="0"/>
                        </a:spcAft>
                        <a:buNone/>
                      </a:pPr>
                      <a:r>
                        <a:rPr lang="en-US" sz="2100" u="none" cap="none" strike="noStrike">
                          <a:solidFill>
                            <a:srgbClr val="FFFFFF"/>
                          </a:solidFill>
                          <a:latin typeface="Overpass"/>
                          <a:ea typeface="Overpass"/>
                          <a:cs typeface="Overpass"/>
                          <a:sym typeface="Overpass"/>
                        </a:rPr>
                        <a:t>IntelliTutor aims to offer an integrated learning experience covering all subjects, facilitating comprehensive analysis of student progress and demonstrating the interconnectedness of different disciplines.</a:t>
                      </a:r>
                      <a:endParaRPr sz="1100" u="none" cap="none" strike="noStrike"/>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987625">
                <a:tc>
                  <a:txBody>
                    <a:bodyPr/>
                    <a:lstStyle/>
                    <a:p>
                      <a:pPr indent="0" lvl="0" marL="0" marR="0" rtl="0" algn="l">
                        <a:lnSpc>
                          <a:spcPct val="139958"/>
                        </a:lnSpc>
                        <a:spcBef>
                          <a:spcPts val="0"/>
                        </a:spcBef>
                        <a:spcAft>
                          <a:spcPts val="0"/>
                        </a:spcAft>
                        <a:buNone/>
                      </a:pPr>
                      <a:r>
                        <a:rPr b="1" lang="en-US" sz="2400" u="none" cap="none" strike="noStrike">
                          <a:solidFill>
                            <a:srgbClr val="6CE5E8"/>
                          </a:solidFill>
                          <a:latin typeface="Overpass Black"/>
                          <a:ea typeface="Overpass Black"/>
                          <a:cs typeface="Overpass Black"/>
                          <a:sym typeface="Overpass Black"/>
                        </a:rPr>
                        <a:t>Study-buddy Feature</a:t>
                      </a:r>
                      <a:endParaRPr sz="1100" u="none" cap="none" strike="noStrike"/>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563125">
                <a:tc>
                  <a:txBody>
                    <a:bodyPr/>
                    <a:lstStyle/>
                    <a:p>
                      <a:pPr indent="0" lvl="0" marL="0" marR="0" rtl="0" algn="l">
                        <a:lnSpc>
                          <a:spcPct val="140000"/>
                        </a:lnSpc>
                        <a:spcBef>
                          <a:spcPts val="0"/>
                        </a:spcBef>
                        <a:spcAft>
                          <a:spcPts val="0"/>
                        </a:spcAft>
                        <a:buNone/>
                      </a:pPr>
                      <a:r>
                        <a:rPr lang="en-US" sz="2100" u="none" cap="none" strike="noStrike">
                          <a:solidFill>
                            <a:srgbClr val="FFFFFF"/>
                          </a:solidFill>
                          <a:latin typeface="Overpass"/>
                          <a:ea typeface="Overpass"/>
                          <a:cs typeface="Overpass"/>
                          <a:sym typeface="Overpass"/>
                        </a:rPr>
                        <a:t>IntelliTutor aims to address social isolation in ITS by grouping students based on their learning progress, facilitating communication and collaboration through buddy systems and virtual group projects, ultimately enhancing learning outcomes and fostering teamwork skills.</a:t>
                      </a:r>
                      <a:endParaRPr sz="1100" u="none" cap="none" strike="noStrike"/>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987625">
                <a:tc>
                  <a:txBody>
                    <a:bodyPr/>
                    <a:lstStyle/>
                    <a:p>
                      <a:pPr indent="0" lvl="0" marL="0" marR="0" rtl="0" algn="l">
                        <a:lnSpc>
                          <a:spcPct val="139958"/>
                        </a:lnSpc>
                        <a:spcBef>
                          <a:spcPts val="0"/>
                        </a:spcBef>
                        <a:spcAft>
                          <a:spcPts val="0"/>
                        </a:spcAft>
                        <a:buNone/>
                      </a:pPr>
                      <a:r>
                        <a:rPr b="1" lang="en-US" sz="2400" u="none" cap="none" strike="noStrike">
                          <a:solidFill>
                            <a:srgbClr val="6CE5E8"/>
                          </a:solidFill>
                          <a:latin typeface="Overpass Black"/>
                          <a:ea typeface="Overpass Black"/>
                          <a:cs typeface="Overpass Black"/>
                          <a:sym typeface="Overpass Black"/>
                        </a:rPr>
                        <a:t>Multi-Language Support</a:t>
                      </a:r>
                      <a:endParaRPr sz="1100" u="none" cap="none" strike="noStrike"/>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563125">
                <a:tc>
                  <a:txBody>
                    <a:bodyPr/>
                    <a:lstStyle/>
                    <a:p>
                      <a:pPr indent="0" lvl="0" marL="0" marR="0" rtl="0" algn="l">
                        <a:lnSpc>
                          <a:spcPct val="140000"/>
                        </a:lnSpc>
                        <a:spcBef>
                          <a:spcPts val="0"/>
                        </a:spcBef>
                        <a:spcAft>
                          <a:spcPts val="0"/>
                        </a:spcAft>
                        <a:buNone/>
                      </a:pPr>
                      <a:r>
                        <a:rPr lang="en-US" sz="2100" u="none" cap="none" strike="noStrike">
                          <a:solidFill>
                            <a:srgbClr val="FFFFFF"/>
                          </a:solidFill>
                          <a:latin typeface="Overpass"/>
                          <a:ea typeface="Overpass"/>
                          <a:cs typeface="Overpass"/>
                          <a:sym typeface="Overpass"/>
                        </a:rPr>
                        <a:t>IntelliTutor will offer support for multiple languages, allowing users to select their preferred language. To ensure accurate translations, the development will involve collaboration with language experts and native speakers.</a:t>
                      </a:r>
                      <a:endParaRPr sz="1100" u="none" cap="none" strike="noStrike"/>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62" name="Google Shape;162;p16"/>
          <p:cNvSpPr/>
          <p:nvPr/>
        </p:nvSpPr>
        <p:spPr>
          <a:xfrm>
            <a:off x="16789495" y="752054"/>
            <a:ext cx="616014" cy="276646"/>
          </a:xfrm>
          <a:custGeom>
            <a:rect b="b" l="l" r="r" t="t"/>
            <a:pathLst>
              <a:path extrusionOk="0" h="276646" w="616014">
                <a:moveTo>
                  <a:pt x="0" y="0"/>
                </a:moveTo>
                <a:lnTo>
                  <a:pt x="616014" y="0"/>
                </a:lnTo>
                <a:lnTo>
                  <a:pt x="616014" y="276646"/>
                </a:lnTo>
                <a:lnTo>
                  <a:pt x="0" y="276646"/>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4ABD"/>
        </a:solidFill>
      </p:bgPr>
    </p:bg>
    <p:spTree>
      <p:nvGrpSpPr>
        <p:cNvPr id="166" name="Shape 166"/>
        <p:cNvGrpSpPr/>
        <p:nvPr/>
      </p:nvGrpSpPr>
      <p:grpSpPr>
        <a:xfrm>
          <a:off x="0" y="0"/>
          <a:ext cx="0" cy="0"/>
          <a:chOff x="0" y="0"/>
          <a:chExt cx="0" cy="0"/>
        </a:xfrm>
      </p:grpSpPr>
      <p:sp>
        <p:nvSpPr>
          <p:cNvPr id="167" name="Google Shape;167;p17"/>
          <p:cNvSpPr/>
          <p:nvPr/>
        </p:nvSpPr>
        <p:spPr>
          <a:xfrm>
            <a:off x="-3262881" y="4907305"/>
            <a:ext cx="7970016" cy="7970016"/>
          </a:xfrm>
          <a:custGeom>
            <a:rect b="b" l="l" r="r" t="t"/>
            <a:pathLst>
              <a:path extrusionOk="0" h="7970016" w="7970016">
                <a:moveTo>
                  <a:pt x="0" y="0"/>
                </a:moveTo>
                <a:lnTo>
                  <a:pt x="7970016" y="0"/>
                </a:lnTo>
                <a:lnTo>
                  <a:pt x="7970016" y="7970015"/>
                </a:lnTo>
                <a:lnTo>
                  <a:pt x="0" y="7970015"/>
                </a:lnTo>
                <a:lnTo>
                  <a:pt x="0" y="0"/>
                </a:lnTo>
                <a:close/>
              </a:path>
            </a:pathLst>
          </a:custGeom>
          <a:blipFill rotWithShape="1">
            <a:blip r:embed="rId3">
              <a:alphaModFix amt="23000"/>
            </a:blip>
            <a:stretch>
              <a:fillRect b="0" l="0" r="0" t="0"/>
            </a:stretch>
          </a:blipFill>
          <a:ln>
            <a:noFill/>
          </a:ln>
        </p:spPr>
      </p:sp>
      <p:grpSp>
        <p:nvGrpSpPr>
          <p:cNvPr id="168" name="Google Shape;168;p17"/>
          <p:cNvGrpSpPr/>
          <p:nvPr/>
        </p:nvGrpSpPr>
        <p:grpSpPr>
          <a:xfrm>
            <a:off x="1533898" y="1437362"/>
            <a:ext cx="7330977" cy="6786927"/>
            <a:chOff x="0" y="-66675"/>
            <a:chExt cx="1930792" cy="1787503"/>
          </a:xfrm>
        </p:grpSpPr>
        <p:sp>
          <p:nvSpPr>
            <p:cNvPr id="169" name="Google Shape;169;p17"/>
            <p:cNvSpPr/>
            <p:nvPr/>
          </p:nvSpPr>
          <p:spPr>
            <a:xfrm>
              <a:off x="0" y="0"/>
              <a:ext cx="1930792" cy="1720828"/>
            </a:xfrm>
            <a:custGeom>
              <a:rect b="b" l="l" r="r" t="t"/>
              <a:pathLst>
                <a:path extrusionOk="0" h="1720828" w="1930792">
                  <a:moveTo>
                    <a:pt x="21121" y="0"/>
                  </a:moveTo>
                  <a:lnTo>
                    <a:pt x="1909671" y="0"/>
                  </a:lnTo>
                  <a:cubicBezTo>
                    <a:pt x="1915273" y="0"/>
                    <a:pt x="1920645" y="2225"/>
                    <a:pt x="1924606" y="6186"/>
                  </a:cubicBezTo>
                  <a:cubicBezTo>
                    <a:pt x="1928567" y="10147"/>
                    <a:pt x="1930792" y="15519"/>
                    <a:pt x="1930792" y="21121"/>
                  </a:cubicBezTo>
                  <a:lnTo>
                    <a:pt x="1930792" y="1699707"/>
                  </a:lnTo>
                  <a:cubicBezTo>
                    <a:pt x="1930792" y="1705309"/>
                    <a:pt x="1928567" y="1710681"/>
                    <a:pt x="1924606" y="1714642"/>
                  </a:cubicBezTo>
                  <a:cubicBezTo>
                    <a:pt x="1920645" y="1718603"/>
                    <a:pt x="1915273" y="1720828"/>
                    <a:pt x="1909671" y="1720828"/>
                  </a:cubicBezTo>
                  <a:lnTo>
                    <a:pt x="21121" y="1720828"/>
                  </a:lnTo>
                  <a:cubicBezTo>
                    <a:pt x="9456" y="1720828"/>
                    <a:pt x="0" y="1711372"/>
                    <a:pt x="0" y="1699707"/>
                  </a:cubicBezTo>
                  <a:lnTo>
                    <a:pt x="0" y="21121"/>
                  </a:lnTo>
                  <a:cubicBezTo>
                    <a:pt x="0" y="15519"/>
                    <a:pt x="2225" y="10147"/>
                    <a:pt x="6186" y="6186"/>
                  </a:cubicBezTo>
                  <a:cubicBezTo>
                    <a:pt x="10147" y="2225"/>
                    <a:pt x="15519" y="0"/>
                    <a:pt x="21121" y="0"/>
                  </a:cubicBezTo>
                  <a:close/>
                </a:path>
              </a:pathLst>
            </a:custGeom>
            <a:solidFill>
              <a:srgbClr val="000000">
                <a:alpha val="0"/>
              </a:srgbClr>
            </a:solidFill>
            <a:ln cap="sq" cmpd="sng" w="952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txBox="1"/>
            <p:nvPr/>
          </p:nvSpPr>
          <p:spPr>
            <a:xfrm>
              <a:off x="0" y="-66675"/>
              <a:ext cx="1930792" cy="178750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1" name="Google Shape;171;p17"/>
          <p:cNvPicPr preferRelativeResize="0"/>
          <p:nvPr/>
        </p:nvPicPr>
        <p:blipFill rotWithShape="1">
          <a:blip r:embed="rId4">
            <a:alphaModFix/>
          </a:blip>
          <a:srcRect b="0" l="0" r="0" t="0"/>
          <a:stretch/>
        </p:blipFill>
        <p:spPr>
          <a:xfrm>
            <a:off x="753021" y="1573741"/>
            <a:ext cx="8614716" cy="6158727"/>
          </a:xfrm>
          <a:prstGeom prst="rect">
            <a:avLst/>
          </a:prstGeom>
          <a:noFill/>
          <a:ln>
            <a:noFill/>
          </a:ln>
        </p:spPr>
      </p:pic>
      <p:grpSp>
        <p:nvGrpSpPr>
          <p:cNvPr id="172" name="Google Shape;172;p17"/>
          <p:cNvGrpSpPr/>
          <p:nvPr/>
        </p:nvGrpSpPr>
        <p:grpSpPr>
          <a:xfrm>
            <a:off x="2289300" y="7180384"/>
            <a:ext cx="6197875" cy="1711929"/>
            <a:chOff x="0" y="-95250"/>
            <a:chExt cx="1570576" cy="433812"/>
          </a:xfrm>
        </p:grpSpPr>
        <p:sp>
          <p:nvSpPr>
            <p:cNvPr id="173" name="Google Shape;173;p17"/>
            <p:cNvSpPr/>
            <p:nvPr/>
          </p:nvSpPr>
          <p:spPr>
            <a:xfrm>
              <a:off x="0" y="0"/>
              <a:ext cx="1570576" cy="338562"/>
            </a:xfrm>
            <a:custGeom>
              <a:rect b="b" l="l" r="r" t="t"/>
              <a:pathLst>
                <a:path extrusionOk="0" h="338562" w="1570576">
                  <a:moveTo>
                    <a:pt x="24982" y="0"/>
                  </a:moveTo>
                  <a:lnTo>
                    <a:pt x="1545594" y="0"/>
                  </a:lnTo>
                  <a:cubicBezTo>
                    <a:pt x="1552220" y="0"/>
                    <a:pt x="1558574" y="2632"/>
                    <a:pt x="1563259" y="7317"/>
                  </a:cubicBezTo>
                  <a:cubicBezTo>
                    <a:pt x="1567944" y="12002"/>
                    <a:pt x="1570576" y="18357"/>
                    <a:pt x="1570576" y="24982"/>
                  </a:cubicBezTo>
                  <a:lnTo>
                    <a:pt x="1570576" y="313580"/>
                  </a:lnTo>
                  <a:cubicBezTo>
                    <a:pt x="1570576" y="320206"/>
                    <a:pt x="1567944" y="326560"/>
                    <a:pt x="1563259" y="331245"/>
                  </a:cubicBezTo>
                  <a:cubicBezTo>
                    <a:pt x="1558574" y="335930"/>
                    <a:pt x="1552220" y="338562"/>
                    <a:pt x="1545594" y="338562"/>
                  </a:cubicBezTo>
                  <a:lnTo>
                    <a:pt x="24982" y="338562"/>
                  </a:lnTo>
                  <a:cubicBezTo>
                    <a:pt x="18357" y="338562"/>
                    <a:pt x="12002" y="335930"/>
                    <a:pt x="7317" y="331245"/>
                  </a:cubicBezTo>
                  <a:cubicBezTo>
                    <a:pt x="2632" y="326560"/>
                    <a:pt x="0" y="320206"/>
                    <a:pt x="0" y="313580"/>
                  </a:cubicBezTo>
                  <a:lnTo>
                    <a:pt x="0" y="24982"/>
                  </a:lnTo>
                  <a:cubicBezTo>
                    <a:pt x="0" y="18357"/>
                    <a:pt x="2632" y="12002"/>
                    <a:pt x="7317" y="7317"/>
                  </a:cubicBezTo>
                  <a:cubicBezTo>
                    <a:pt x="12002" y="2632"/>
                    <a:pt x="18357" y="0"/>
                    <a:pt x="249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txBox="1"/>
            <p:nvPr/>
          </p:nvSpPr>
          <p:spPr>
            <a:xfrm>
              <a:off x="0" y="-95250"/>
              <a:ext cx="1570576" cy="433812"/>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t/>
              </a:r>
              <a:endParaRPr sz="2100">
                <a:solidFill>
                  <a:srgbClr val="494F56"/>
                </a:solidFill>
                <a:latin typeface="Overpass"/>
                <a:ea typeface="Overpass"/>
                <a:cs typeface="Overpass"/>
                <a:sym typeface="Overpass"/>
              </a:endParaRPr>
            </a:p>
            <a:p>
              <a:pPr indent="0" lvl="0" marL="0" marR="0" rtl="0" algn="ctr">
                <a:lnSpc>
                  <a:spcPct val="140000"/>
                </a:lnSpc>
                <a:spcBef>
                  <a:spcPts val="0"/>
                </a:spcBef>
                <a:spcAft>
                  <a:spcPts val="0"/>
                </a:spcAft>
                <a:buNone/>
              </a:pPr>
              <a:r>
                <a:rPr b="0" i="0" lang="en-US" sz="2100" u="none" cap="none" strike="noStrike">
                  <a:solidFill>
                    <a:srgbClr val="494F56"/>
                  </a:solidFill>
                  <a:latin typeface="Overpass"/>
                  <a:ea typeface="Overpass"/>
                  <a:cs typeface="Overpass"/>
                  <a:sym typeface="Overpass"/>
                </a:rPr>
                <a:t>The breakdown allocates 60% to students, 30% to parents, and 10% to educational institutions and educators as users of IntelliTutor.</a:t>
              </a:r>
              <a:endParaRPr/>
            </a:p>
          </p:txBody>
        </p:sp>
      </p:grpSp>
      <p:sp>
        <p:nvSpPr>
          <p:cNvPr id="175" name="Google Shape;175;p17"/>
          <p:cNvSpPr txBox="1"/>
          <p:nvPr/>
        </p:nvSpPr>
        <p:spPr>
          <a:xfrm>
            <a:off x="1783914" y="951445"/>
            <a:ext cx="6831000" cy="338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6CE5E8"/>
                </a:solidFill>
                <a:latin typeface="Overpass Black"/>
                <a:ea typeface="Overpass Black"/>
                <a:cs typeface="Overpass Black"/>
                <a:sym typeface="Overpass Black"/>
              </a:rPr>
              <a:t>Target </a:t>
            </a:r>
            <a:r>
              <a:rPr b="1" lang="en-US" sz="2199">
                <a:solidFill>
                  <a:srgbClr val="6CE5E8"/>
                </a:solidFill>
                <a:latin typeface="Overpass Black"/>
                <a:ea typeface="Overpass Black"/>
                <a:cs typeface="Overpass Black"/>
                <a:sym typeface="Overpass Black"/>
              </a:rPr>
              <a:t>Audience</a:t>
            </a:r>
            <a:endParaRPr/>
          </a:p>
        </p:txBody>
      </p:sp>
      <p:sp>
        <p:nvSpPr>
          <p:cNvPr id="176" name="Google Shape;176;p17"/>
          <p:cNvSpPr/>
          <p:nvPr/>
        </p:nvSpPr>
        <p:spPr>
          <a:xfrm>
            <a:off x="16789495" y="752054"/>
            <a:ext cx="616014" cy="276646"/>
          </a:xfrm>
          <a:custGeom>
            <a:rect b="b" l="l" r="r" t="t"/>
            <a:pathLst>
              <a:path extrusionOk="0" h="276646" w="616014">
                <a:moveTo>
                  <a:pt x="0" y="0"/>
                </a:moveTo>
                <a:lnTo>
                  <a:pt x="616014" y="0"/>
                </a:lnTo>
                <a:lnTo>
                  <a:pt x="616014" y="276646"/>
                </a:lnTo>
                <a:lnTo>
                  <a:pt x="0" y="276646"/>
                </a:lnTo>
                <a:lnTo>
                  <a:pt x="0" y="0"/>
                </a:lnTo>
                <a:close/>
              </a:path>
            </a:pathLst>
          </a:custGeom>
          <a:blipFill rotWithShape="1">
            <a:blip r:embed="rId5">
              <a:alphaModFix/>
            </a:blip>
            <a:stretch>
              <a:fillRect b="0" l="0" r="0" t="0"/>
            </a:stretch>
          </a:blipFill>
          <a:ln>
            <a:noFill/>
          </a:ln>
        </p:spPr>
      </p:sp>
      <p:grpSp>
        <p:nvGrpSpPr>
          <p:cNvPr id="177" name="Google Shape;177;p17"/>
          <p:cNvGrpSpPr/>
          <p:nvPr/>
        </p:nvGrpSpPr>
        <p:grpSpPr>
          <a:xfrm>
            <a:off x="9307431" y="1331908"/>
            <a:ext cx="6862226" cy="6862226"/>
            <a:chOff x="0" y="0"/>
            <a:chExt cx="812800" cy="812800"/>
          </a:xfrm>
        </p:grpSpPr>
        <p:sp>
          <p:nvSpPr>
            <p:cNvPr id="178" name="Google Shape;17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1" i="0" lang="en-US" sz="12000" u="none" cap="none" strike="noStrike">
                  <a:solidFill>
                    <a:srgbClr val="FFFFFF"/>
                  </a:solidFill>
                  <a:latin typeface="Rosario"/>
                  <a:ea typeface="Rosario"/>
                  <a:cs typeface="Rosario"/>
                  <a:sym typeface="Rosario"/>
                </a:rPr>
                <a:t>8 M</a:t>
              </a:r>
              <a:endParaRPr/>
            </a:p>
          </p:txBody>
        </p:sp>
      </p:grpSp>
      <p:grpSp>
        <p:nvGrpSpPr>
          <p:cNvPr id="180" name="Google Shape;180;p17"/>
          <p:cNvGrpSpPr/>
          <p:nvPr/>
        </p:nvGrpSpPr>
        <p:grpSpPr>
          <a:xfrm>
            <a:off x="13992234" y="6110959"/>
            <a:ext cx="3207506" cy="3282682"/>
            <a:chOff x="0" y="-19050"/>
            <a:chExt cx="812800" cy="831850"/>
          </a:xfrm>
        </p:grpSpPr>
        <p:sp>
          <p:nvSpPr>
            <p:cNvPr id="181" name="Google Shape;18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txBox="1"/>
            <p:nvPr/>
          </p:nvSpPr>
          <p:spPr>
            <a:xfrm>
              <a:off x="76200" y="-19050"/>
              <a:ext cx="660400" cy="75565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0" i="0" lang="en-US" sz="2100" u="none" cap="none" strike="noStrike">
                  <a:solidFill>
                    <a:srgbClr val="494F56"/>
                  </a:solidFill>
                  <a:latin typeface="Overpass"/>
                  <a:ea typeface="Overpass"/>
                  <a:cs typeface="Overpass"/>
                  <a:sym typeface="Overpass"/>
                </a:rPr>
                <a:t>Students: 4.8 million </a:t>
              </a:r>
              <a:endParaRPr/>
            </a:p>
            <a:p>
              <a:pPr indent="0" lvl="0" marL="0" marR="0" rtl="0" algn="ctr">
                <a:lnSpc>
                  <a:spcPct val="140000"/>
                </a:lnSpc>
                <a:spcBef>
                  <a:spcPts val="0"/>
                </a:spcBef>
                <a:spcAft>
                  <a:spcPts val="0"/>
                </a:spcAft>
                <a:buNone/>
              </a:pPr>
              <a:r>
                <a:rPr b="0" i="0" lang="en-US" sz="2100" u="none" cap="none" strike="noStrike">
                  <a:solidFill>
                    <a:srgbClr val="494F56"/>
                  </a:solidFill>
                  <a:latin typeface="Overpass"/>
                  <a:ea typeface="Overpass"/>
                  <a:cs typeface="Overpass"/>
                  <a:sym typeface="Overpass"/>
                </a:rPr>
                <a:t>Guardians: 2.4 million</a:t>
              </a:r>
              <a:endParaRPr/>
            </a:p>
            <a:p>
              <a:pPr indent="0" lvl="0" marL="0" marR="0" rtl="0" algn="ctr">
                <a:lnSpc>
                  <a:spcPct val="140000"/>
                </a:lnSpc>
                <a:spcBef>
                  <a:spcPts val="0"/>
                </a:spcBef>
                <a:spcAft>
                  <a:spcPts val="0"/>
                </a:spcAft>
                <a:buNone/>
              </a:pPr>
              <a:r>
                <a:rPr b="0" i="0" lang="en-US" sz="2100" u="none" cap="none" strike="noStrike">
                  <a:solidFill>
                    <a:srgbClr val="494F56"/>
                  </a:solidFill>
                  <a:latin typeface="Overpass"/>
                  <a:ea typeface="Overpass"/>
                  <a:cs typeface="Overpass"/>
                  <a:sym typeface="Overpass"/>
                </a:rPr>
                <a:t>Educators: 800,000</a:t>
              </a:r>
              <a:endParaRPr/>
            </a:p>
          </p:txBody>
        </p:sp>
      </p:grpSp>
      <p:sp>
        <p:nvSpPr>
          <p:cNvPr id="183" name="Google Shape;183;p17"/>
          <p:cNvSpPr txBox="1"/>
          <p:nvPr/>
        </p:nvSpPr>
        <p:spPr>
          <a:xfrm>
            <a:off x="10863463" y="3092229"/>
            <a:ext cx="3750162" cy="820312"/>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6CE5E8"/>
                </a:solidFill>
                <a:latin typeface="Overpass Black"/>
                <a:ea typeface="Overpass Black"/>
                <a:cs typeface="Overpass Black"/>
                <a:sym typeface="Overpass Black"/>
              </a:rPr>
              <a:t>Demographic segmentation estimate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4ABD"/>
        </a:solidFill>
      </p:bgPr>
    </p:bg>
    <p:spTree>
      <p:nvGrpSpPr>
        <p:cNvPr id="187" name="Shape 187"/>
        <p:cNvGrpSpPr/>
        <p:nvPr/>
      </p:nvGrpSpPr>
      <p:grpSpPr>
        <a:xfrm>
          <a:off x="0" y="0"/>
          <a:ext cx="0" cy="0"/>
          <a:chOff x="0" y="0"/>
          <a:chExt cx="0" cy="0"/>
        </a:xfrm>
      </p:grpSpPr>
      <p:grpSp>
        <p:nvGrpSpPr>
          <p:cNvPr id="188" name="Google Shape;188;p18"/>
          <p:cNvGrpSpPr/>
          <p:nvPr/>
        </p:nvGrpSpPr>
        <p:grpSpPr>
          <a:xfrm>
            <a:off x="11886049" y="-11975989"/>
            <a:ext cx="20868541" cy="23069520"/>
            <a:chOff x="0" y="-2934639"/>
            <a:chExt cx="27824721" cy="30759360"/>
          </a:xfrm>
        </p:grpSpPr>
        <p:grpSp>
          <p:nvGrpSpPr>
            <p:cNvPr id="189" name="Google Shape;189;p18"/>
            <p:cNvGrpSpPr/>
            <p:nvPr/>
          </p:nvGrpSpPr>
          <p:grpSpPr>
            <a:xfrm>
              <a:off x="0" y="-2934639"/>
              <a:ext cx="27824721" cy="30759360"/>
              <a:chOff x="0" y="-85725"/>
              <a:chExt cx="812800" cy="898525"/>
            </a:xfrm>
          </p:grpSpPr>
          <p:sp>
            <p:nvSpPr>
              <p:cNvPr id="190" name="Google Shape;190;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txBox="1"/>
              <p:nvPr/>
            </p:nvSpPr>
            <p:spPr>
              <a:xfrm>
                <a:off x="76200" y="-85725"/>
                <a:ext cx="660400" cy="822325"/>
              </a:xfrm>
              <a:prstGeom prst="rect">
                <a:avLst/>
              </a:prstGeom>
              <a:noFill/>
              <a:ln>
                <a:noFill/>
              </a:ln>
            </p:spPr>
            <p:txBody>
              <a:bodyPr anchorCtr="0" anchor="ctr" bIns="76875" lIns="76875" spcFirstLastPara="1" rIns="76875" wrap="square" tIns="76875">
                <a:noAutofit/>
              </a:bodyPr>
              <a:lstStyle/>
              <a:p>
                <a:pPr indent="0" lvl="0" marL="0" marR="0" rtl="0" algn="ctr">
                  <a:lnSpc>
                    <a:spcPct val="267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18"/>
            <p:cNvGrpSpPr/>
            <p:nvPr/>
          </p:nvGrpSpPr>
          <p:grpSpPr>
            <a:xfrm>
              <a:off x="2649110" y="357147"/>
              <a:ext cx="22526501" cy="24902343"/>
              <a:chOff x="0" y="-85725"/>
              <a:chExt cx="812800" cy="898525"/>
            </a:xfrm>
          </p:grpSpPr>
          <p:sp>
            <p:nvSpPr>
              <p:cNvPr id="193" name="Google Shape;193;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txBox="1"/>
              <p:nvPr/>
            </p:nvSpPr>
            <p:spPr>
              <a:xfrm>
                <a:off x="76200" y="-85725"/>
                <a:ext cx="660400" cy="822325"/>
              </a:xfrm>
              <a:prstGeom prst="rect">
                <a:avLst/>
              </a:prstGeom>
              <a:noFill/>
              <a:ln>
                <a:noFill/>
              </a:ln>
            </p:spPr>
            <p:txBody>
              <a:bodyPr anchorCtr="0" anchor="ctr" bIns="76875" lIns="76875" spcFirstLastPara="1" rIns="76875" wrap="square" tIns="76875">
                <a:noAutofit/>
              </a:bodyPr>
              <a:lstStyle/>
              <a:p>
                <a:pPr indent="0" lvl="0" marL="0" marR="0" rtl="0" algn="ctr">
                  <a:lnSpc>
                    <a:spcPct val="267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18"/>
            <p:cNvGrpSpPr/>
            <p:nvPr/>
          </p:nvGrpSpPr>
          <p:grpSpPr>
            <a:xfrm>
              <a:off x="5731757" y="4090040"/>
              <a:ext cx="16361207" cy="18086803"/>
              <a:chOff x="0" y="-85725"/>
              <a:chExt cx="812800" cy="898525"/>
            </a:xfrm>
          </p:grpSpPr>
          <p:sp>
            <p:nvSpPr>
              <p:cNvPr id="196" name="Google Shape;196;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txBox="1"/>
              <p:nvPr/>
            </p:nvSpPr>
            <p:spPr>
              <a:xfrm>
                <a:off x="76200" y="-85725"/>
                <a:ext cx="660400" cy="822325"/>
              </a:xfrm>
              <a:prstGeom prst="rect">
                <a:avLst/>
              </a:prstGeom>
              <a:noFill/>
              <a:ln>
                <a:noFill/>
              </a:ln>
            </p:spPr>
            <p:txBody>
              <a:bodyPr anchorCtr="0" anchor="ctr" bIns="76875" lIns="76875" spcFirstLastPara="1" rIns="76875" wrap="square" tIns="76875">
                <a:noAutofit/>
              </a:bodyPr>
              <a:lstStyle/>
              <a:p>
                <a:pPr indent="0" lvl="0" marL="0" marR="0" rtl="0" algn="ctr">
                  <a:lnSpc>
                    <a:spcPct val="267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98" name="Google Shape;198;p18"/>
          <p:cNvSpPr/>
          <p:nvPr/>
        </p:nvSpPr>
        <p:spPr>
          <a:xfrm rot="984531">
            <a:off x="15075927" y="790257"/>
            <a:ext cx="2576328" cy="3090048"/>
          </a:xfrm>
          <a:custGeom>
            <a:rect b="b" l="l" r="r" t="t"/>
            <a:pathLst>
              <a:path extrusionOk="0" h="3090048" w="2576328">
                <a:moveTo>
                  <a:pt x="0" y="0"/>
                </a:moveTo>
                <a:lnTo>
                  <a:pt x="2576328" y="0"/>
                </a:lnTo>
                <a:lnTo>
                  <a:pt x="2576328" y="3090048"/>
                </a:lnTo>
                <a:lnTo>
                  <a:pt x="0" y="3090048"/>
                </a:lnTo>
                <a:lnTo>
                  <a:pt x="0" y="0"/>
                </a:lnTo>
                <a:close/>
              </a:path>
            </a:pathLst>
          </a:custGeom>
          <a:blipFill rotWithShape="1">
            <a:blip r:embed="rId3">
              <a:alphaModFix/>
            </a:blip>
            <a:stretch>
              <a:fillRect b="0" l="0" r="0" t="0"/>
            </a:stretch>
          </a:blipFill>
          <a:ln>
            <a:noFill/>
          </a:ln>
        </p:spPr>
      </p:sp>
      <p:sp>
        <p:nvSpPr>
          <p:cNvPr id="199" name="Google Shape;199;p18"/>
          <p:cNvSpPr/>
          <p:nvPr/>
        </p:nvSpPr>
        <p:spPr>
          <a:xfrm>
            <a:off x="-4908046" y="4319828"/>
            <a:ext cx="10909751" cy="10909751"/>
          </a:xfrm>
          <a:custGeom>
            <a:rect b="b" l="l" r="r" t="t"/>
            <a:pathLst>
              <a:path extrusionOk="0" h="10909751" w="10909751">
                <a:moveTo>
                  <a:pt x="0" y="0"/>
                </a:moveTo>
                <a:lnTo>
                  <a:pt x="10909751" y="0"/>
                </a:lnTo>
                <a:lnTo>
                  <a:pt x="10909751" y="10909751"/>
                </a:lnTo>
                <a:lnTo>
                  <a:pt x="0" y="10909751"/>
                </a:lnTo>
                <a:lnTo>
                  <a:pt x="0" y="0"/>
                </a:lnTo>
                <a:close/>
              </a:path>
            </a:pathLst>
          </a:custGeom>
          <a:blipFill rotWithShape="1">
            <a:blip r:embed="rId4">
              <a:alphaModFix amt="23000"/>
            </a:blip>
            <a:stretch>
              <a:fillRect b="0" l="0" r="0" t="0"/>
            </a:stretch>
          </a:blipFill>
          <a:ln>
            <a:noFill/>
          </a:ln>
        </p:spPr>
      </p:sp>
      <p:graphicFrame>
        <p:nvGraphicFramePr>
          <p:cNvPr id="200" name="Google Shape;200;p18"/>
          <p:cNvGraphicFramePr/>
          <p:nvPr/>
        </p:nvGraphicFramePr>
        <p:xfrm>
          <a:off x="1028700" y="3422482"/>
          <a:ext cx="3000000" cy="3000000"/>
        </p:xfrm>
        <a:graphic>
          <a:graphicData uri="http://schemas.openxmlformats.org/drawingml/2006/table">
            <a:tbl>
              <a:tblPr>
                <a:noFill/>
                <a:tableStyleId>{91A7F46B-5C8F-46DB-AD8A-E50E894F333A}</a:tableStyleId>
              </a:tblPr>
              <a:tblGrid>
                <a:gridCol w="4048125"/>
                <a:gridCol w="4048125"/>
                <a:gridCol w="4048125"/>
                <a:gridCol w="4048125"/>
              </a:tblGrid>
              <a:tr h="870100">
                <a:tc>
                  <a:txBody>
                    <a:bodyPr/>
                    <a:lstStyle/>
                    <a:p>
                      <a:pPr indent="0" lvl="0" marL="0" marR="0" rtl="0" algn="ctr">
                        <a:lnSpc>
                          <a:spcPct val="254454"/>
                        </a:lnSpc>
                        <a:spcBef>
                          <a:spcPts val="0"/>
                        </a:spcBef>
                        <a:spcAft>
                          <a:spcPts val="0"/>
                        </a:spcAft>
                        <a:buNone/>
                      </a:pPr>
                      <a:r>
                        <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322279"/>
                    </a:solidFill>
                  </a:tcPr>
                </a:tc>
                <a:tc>
                  <a:txBody>
                    <a:bodyPr/>
                    <a:lstStyle/>
                    <a:p>
                      <a:pPr indent="0" lvl="0" marL="0" marR="0" rtl="0" algn="ctr">
                        <a:lnSpc>
                          <a:spcPct val="140020"/>
                        </a:lnSpc>
                        <a:spcBef>
                          <a:spcPts val="0"/>
                        </a:spcBef>
                        <a:spcAft>
                          <a:spcPts val="0"/>
                        </a:spcAft>
                        <a:buNone/>
                      </a:pPr>
                      <a:r>
                        <a:rPr b="1" lang="en-US" sz="1999" u="none" cap="none" strike="noStrike">
                          <a:solidFill>
                            <a:srgbClr val="FFFFFF"/>
                          </a:solidFill>
                          <a:latin typeface="Overpass Black"/>
                          <a:ea typeface="Overpass Black"/>
                          <a:cs typeface="Overpass Black"/>
                          <a:sym typeface="Overpass Black"/>
                        </a:rPr>
                        <a:t>ALEKS</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322279"/>
                    </a:solidFill>
                  </a:tcPr>
                </a:tc>
                <a:tc>
                  <a:txBody>
                    <a:bodyPr/>
                    <a:lstStyle/>
                    <a:p>
                      <a:pPr indent="0" lvl="0" marL="0" marR="0" rtl="0" algn="ctr">
                        <a:lnSpc>
                          <a:spcPct val="140020"/>
                        </a:lnSpc>
                        <a:spcBef>
                          <a:spcPts val="0"/>
                        </a:spcBef>
                        <a:spcAft>
                          <a:spcPts val="0"/>
                        </a:spcAft>
                        <a:buNone/>
                      </a:pPr>
                      <a:r>
                        <a:rPr b="1" lang="en-US" sz="1999" u="none" cap="none" strike="noStrike">
                          <a:solidFill>
                            <a:srgbClr val="FFFFFF"/>
                          </a:solidFill>
                          <a:latin typeface="Overpass Black"/>
                          <a:ea typeface="Overpass Black"/>
                          <a:cs typeface="Overpass Black"/>
                          <a:sym typeface="Overpass Black"/>
                        </a:rPr>
                        <a:t>DreamBox</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322279"/>
                    </a:solidFill>
                  </a:tcPr>
                </a:tc>
                <a:tc>
                  <a:txBody>
                    <a:bodyPr/>
                    <a:lstStyle/>
                    <a:p>
                      <a:pPr indent="0" lvl="0" marL="0" marR="0" rtl="0" algn="ctr">
                        <a:lnSpc>
                          <a:spcPct val="140020"/>
                        </a:lnSpc>
                        <a:spcBef>
                          <a:spcPts val="0"/>
                        </a:spcBef>
                        <a:spcAft>
                          <a:spcPts val="0"/>
                        </a:spcAft>
                        <a:buNone/>
                      </a:pPr>
                      <a:r>
                        <a:rPr b="1" lang="en-US" sz="1999" u="none" cap="none" strike="noStrike">
                          <a:solidFill>
                            <a:srgbClr val="FFFFFF"/>
                          </a:solidFill>
                          <a:latin typeface="Overpass Black"/>
                          <a:ea typeface="Overpass Black"/>
                          <a:cs typeface="Overpass Black"/>
                          <a:sym typeface="Overpass Black"/>
                        </a:rPr>
                        <a:t>Duolingo</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322279"/>
                    </a:solidFill>
                  </a:tcPr>
                </a:tc>
              </a:tr>
              <a:tr h="971550">
                <a:tc>
                  <a:txBody>
                    <a:bodyPr/>
                    <a:lstStyle/>
                    <a:p>
                      <a:pPr indent="0" lvl="0" marL="0" marR="0" rtl="0" algn="ctr">
                        <a:lnSpc>
                          <a:spcPct val="140020"/>
                        </a:lnSpc>
                        <a:spcBef>
                          <a:spcPts val="0"/>
                        </a:spcBef>
                        <a:spcAft>
                          <a:spcPts val="0"/>
                        </a:spcAft>
                        <a:buNone/>
                      </a:pPr>
                      <a:r>
                        <a:rPr b="1" lang="en-US" sz="1999" u="none" cap="none" strike="noStrike">
                          <a:solidFill>
                            <a:srgbClr val="000000"/>
                          </a:solidFill>
                          <a:latin typeface="Overpass Black"/>
                          <a:ea typeface="Overpass Black"/>
                          <a:cs typeface="Overpass Black"/>
                          <a:sym typeface="Overpass Black"/>
                        </a:rPr>
                        <a:t>Strengths</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Adaptive learning, real-time feedback</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Comprehensive content coverage, educator support tools</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Free access, gamified learning</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r>
              <a:tr h="971550">
                <a:tc>
                  <a:txBody>
                    <a:bodyPr/>
                    <a:lstStyle/>
                    <a:p>
                      <a:pPr indent="0" lvl="0" marL="0" marR="0" rtl="0" algn="ctr">
                        <a:lnSpc>
                          <a:spcPct val="140020"/>
                        </a:lnSpc>
                        <a:spcBef>
                          <a:spcPts val="0"/>
                        </a:spcBef>
                        <a:spcAft>
                          <a:spcPts val="0"/>
                        </a:spcAft>
                        <a:buNone/>
                      </a:pPr>
                      <a:r>
                        <a:rPr b="1" lang="en-US" sz="1999" u="none" cap="none" strike="noStrike">
                          <a:solidFill>
                            <a:srgbClr val="000000"/>
                          </a:solidFill>
                          <a:latin typeface="Overpass Black"/>
                          <a:ea typeface="Overpass Black"/>
                          <a:cs typeface="Overpass Black"/>
                          <a:sym typeface="Overpass Black"/>
                        </a:rPr>
                        <a:t>Weaknesses</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Limited interactivity, subject specialization</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Subject specialization, limited coverage for advanced grades</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Limited live support, language availability</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r>
              <a:tr h="971550">
                <a:tc>
                  <a:txBody>
                    <a:bodyPr/>
                    <a:lstStyle/>
                    <a:p>
                      <a:pPr indent="0" lvl="0" marL="0" marR="0" rtl="0" algn="ctr">
                        <a:lnSpc>
                          <a:spcPct val="140020"/>
                        </a:lnSpc>
                        <a:spcBef>
                          <a:spcPts val="0"/>
                        </a:spcBef>
                        <a:spcAft>
                          <a:spcPts val="0"/>
                        </a:spcAft>
                        <a:buNone/>
                      </a:pPr>
                      <a:r>
                        <a:rPr b="1" lang="en-US" sz="1999" u="none" cap="none" strike="noStrike">
                          <a:solidFill>
                            <a:srgbClr val="000000"/>
                          </a:solidFill>
                          <a:latin typeface="Overpass Black"/>
                          <a:ea typeface="Overpass Black"/>
                          <a:cs typeface="Overpass Black"/>
                          <a:sym typeface="Overpass Black"/>
                        </a:rPr>
                        <a:t>Opportunities</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Integration with educational institutions, expansion into additional subjects or levels</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Integration of more subjects, multilingual learning</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Community interaction, enhanced personalization</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r>
              <a:tr h="1238250">
                <a:tc>
                  <a:txBody>
                    <a:bodyPr/>
                    <a:lstStyle/>
                    <a:p>
                      <a:pPr indent="0" lvl="0" marL="0" marR="0" rtl="0" algn="ctr">
                        <a:lnSpc>
                          <a:spcPct val="140020"/>
                        </a:lnSpc>
                        <a:spcBef>
                          <a:spcPts val="0"/>
                        </a:spcBef>
                        <a:spcAft>
                          <a:spcPts val="0"/>
                        </a:spcAft>
                        <a:buNone/>
                      </a:pPr>
                      <a:r>
                        <a:rPr b="1" lang="en-US" sz="1999" u="none" cap="none" strike="noStrike">
                          <a:solidFill>
                            <a:srgbClr val="000000"/>
                          </a:solidFill>
                          <a:latin typeface="Overpass Black"/>
                          <a:ea typeface="Overpass Black"/>
                          <a:cs typeface="Overpass Black"/>
                          <a:sym typeface="Overpass Black"/>
                        </a:rPr>
                        <a:t>Threats</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Competition from specialized platforms, technological advancements</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Competition from ITS providing more general subjects, changes in educational policies or curriculum</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500" u="none" cap="none" strike="noStrike">
                          <a:solidFill>
                            <a:srgbClr val="000000"/>
                          </a:solidFill>
                          <a:latin typeface="Overpass"/>
                          <a:ea typeface="Overpass"/>
                          <a:cs typeface="Overpass"/>
                          <a:sym typeface="Overpass"/>
                        </a:rPr>
                        <a:t>Content replication, increasing competition</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FFFFFF"/>
                    </a:solidFill>
                  </a:tcPr>
                </a:tc>
              </a:tr>
              <a:tr h="1152525">
                <a:tc>
                  <a:txBody>
                    <a:bodyPr/>
                    <a:lstStyle/>
                    <a:p>
                      <a:pPr indent="0" lvl="0" marL="0" marR="0" rtl="0" algn="ctr">
                        <a:lnSpc>
                          <a:spcPct val="140020"/>
                        </a:lnSpc>
                        <a:spcBef>
                          <a:spcPts val="0"/>
                        </a:spcBef>
                        <a:spcAft>
                          <a:spcPts val="0"/>
                        </a:spcAft>
                        <a:buNone/>
                      </a:pPr>
                      <a:r>
                        <a:rPr b="1" lang="en-US" sz="1999" u="none" cap="none" strike="noStrike">
                          <a:solidFill>
                            <a:srgbClr val="000000"/>
                          </a:solidFill>
                          <a:latin typeface="Overpass Black"/>
                          <a:ea typeface="Overpass Black"/>
                          <a:cs typeface="Overpass Black"/>
                          <a:sym typeface="Overpass Black"/>
                        </a:rPr>
                        <a:t>Cost</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BCB8CB"/>
                    </a:solidFill>
                  </a:tcPr>
                </a:tc>
                <a:tc>
                  <a:txBody>
                    <a:bodyPr/>
                    <a:lstStyle/>
                    <a:p>
                      <a:pPr indent="0" lvl="0" marL="0" marR="0" rtl="0" algn="ctr">
                        <a:lnSpc>
                          <a:spcPct val="140020"/>
                        </a:lnSpc>
                        <a:spcBef>
                          <a:spcPts val="0"/>
                        </a:spcBef>
                        <a:spcAft>
                          <a:spcPts val="0"/>
                        </a:spcAft>
                        <a:buNone/>
                      </a:pPr>
                      <a:r>
                        <a:rPr b="1" lang="en-US" sz="1999" u="none" cap="none" strike="noStrike">
                          <a:solidFill>
                            <a:srgbClr val="000000"/>
                          </a:solidFill>
                          <a:latin typeface="Overpass Black"/>
                          <a:ea typeface="Overpass Black"/>
                          <a:cs typeface="Overpass Black"/>
                          <a:sym typeface="Overpass Black"/>
                        </a:rPr>
                        <a:t>Paid</a:t>
                      </a:r>
                      <a:endParaRPr sz="1100" u="none" cap="none" strike="noStrike"/>
                    </a:p>
                  </a:txBody>
                  <a:tcPr marT="190500" marB="190500" marR="190500" marL="190500" anchor="ctr">
                    <a:lnL cap="flat" cmpd="sng" w="9525">
                      <a:solidFill>
                        <a:srgbClr val="BCB8CB"/>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BCB8CB"/>
                    </a:solidFill>
                  </a:tcPr>
                </a:tc>
                <a:tc>
                  <a:txBody>
                    <a:bodyPr/>
                    <a:lstStyle/>
                    <a:p>
                      <a:pPr indent="0" lvl="0" marL="0" marR="0" rtl="0" algn="ctr">
                        <a:lnSpc>
                          <a:spcPct val="140020"/>
                        </a:lnSpc>
                        <a:spcBef>
                          <a:spcPts val="0"/>
                        </a:spcBef>
                        <a:spcAft>
                          <a:spcPts val="0"/>
                        </a:spcAft>
                        <a:buNone/>
                      </a:pPr>
                      <a:r>
                        <a:rPr b="1" lang="en-US" sz="1999" u="none" cap="none" strike="noStrike">
                          <a:solidFill>
                            <a:srgbClr val="000000"/>
                          </a:solidFill>
                          <a:latin typeface="Overpass Black"/>
                          <a:ea typeface="Overpass Black"/>
                          <a:cs typeface="Overpass Black"/>
                          <a:sym typeface="Overpass Black"/>
                        </a:rPr>
                        <a:t>Paid</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BCB8CB"/>
                    </a:solidFill>
                  </a:tcPr>
                </a:tc>
                <a:tc>
                  <a:txBody>
                    <a:bodyPr/>
                    <a:lstStyle/>
                    <a:p>
                      <a:pPr indent="0" lvl="0" marL="0" marR="0" rtl="0" algn="ctr">
                        <a:lnSpc>
                          <a:spcPct val="140020"/>
                        </a:lnSpc>
                        <a:spcBef>
                          <a:spcPts val="0"/>
                        </a:spcBef>
                        <a:spcAft>
                          <a:spcPts val="0"/>
                        </a:spcAft>
                        <a:buNone/>
                      </a:pPr>
                      <a:r>
                        <a:rPr b="1" lang="en-US" sz="1999" u="none" cap="none" strike="noStrike">
                          <a:solidFill>
                            <a:srgbClr val="000000"/>
                          </a:solidFill>
                          <a:latin typeface="Overpass Black"/>
                          <a:ea typeface="Overpass Black"/>
                          <a:cs typeface="Overpass Black"/>
                          <a:sym typeface="Overpass Black"/>
                        </a:rPr>
                        <a:t>Free with optional premium subscription</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BCB8CB"/>
                      </a:solidFill>
                      <a:prstDash val="solid"/>
                      <a:round/>
                      <a:headEnd len="sm" w="sm" type="none"/>
                      <a:tailEnd len="sm" w="sm" type="none"/>
                    </a:lnR>
                    <a:lnT cap="flat" cmpd="sng" w="9525">
                      <a:solidFill>
                        <a:srgbClr val="BCB8CB"/>
                      </a:solidFill>
                      <a:prstDash val="solid"/>
                      <a:round/>
                      <a:headEnd len="sm" w="sm" type="none"/>
                      <a:tailEnd len="sm" w="sm" type="none"/>
                    </a:lnT>
                    <a:lnB cap="flat" cmpd="sng" w="9525">
                      <a:solidFill>
                        <a:srgbClr val="BCB8CB"/>
                      </a:solidFill>
                      <a:prstDash val="solid"/>
                      <a:round/>
                      <a:headEnd len="sm" w="sm" type="none"/>
                      <a:tailEnd len="sm" w="sm" type="none"/>
                    </a:lnB>
                    <a:solidFill>
                      <a:srgbClr val="BCB8CB"/>
                    </a:solidFill>
                  </a:tcPr>
                </a:tc>
              </a:tr>
            </a:tbl>
          </a:graphicData>
        </a:graphic>
      </p:graphicFrame>
      <p:grpSp>
        <p:nvGrpSpPr>
          <p:cNvPr id="201" name="Google Shape;201;p18"/>
          <p:cNvGrpSpPr/>
          <p:nvPr/>
        </p:nvGrpSpPr>
        <p:grpSpPr>
          <a:xfrm>
            <a:off x="1028700" y="929048"/>
            <a:ext cx="10857349" cy="1976035"/>
            <a:chOff x="0" y="0"/>
            <a:chExt cx="14476465" cy="2634713"/>
          </a:xfrm>
        </p:grpSpPr>
        <p:sp>
          <p:nvSpPr>
            <p:cNvPr id="202" name="Google Shape;202;p18"/>
            <p:cNvSpPr txBox="1"/>
            <p:nvPr/>
          </p:nvSpPr>
          <p:spPr>
            <a:xfrm>
              <a:off x="0" y="0"/>
              <a:ext cx="14476465" cy="1905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9399" u="none" cap="none" strike="noStrike">
                  <a:solidFill>
                    <a:srgbClr val="FFFFFF"/>
                  </a:solidFill>
                  <a:latin typeface="Rosario"/>
                  <a:ea typeface="Rosario"/>
                  <a:cs typeface="Rosario"/>
                  <a:sym typeface="Rosario"/>
                </a:rPr>
                <a:t>Market Analysis</a:t>
              </a:r>
              <a:endParaRPr/>
            </a:p>
          </p:txBody>
        </p:sp>
        <p:sp>
          <p:nvSpPr>
            <p:cNvPr id="203" name="Google Shape;203;p18"/>
            <p:cNvSpPr txBox="1"/>
            <p:nvPr/>
          </p:nvSpPr>
          <p:spPr>
            <a:xfrm>
              <a:off x="0" y="2043001"/>
              <a:ext cx="14476465" cy="591712"/>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verpass"/>
                  <a:ea typeface="Overpass"/>
                  <a:cs typeface="Overpass"/>
                  <a:sym typeface="Overpass"/>
                </a:rPr>
                <a:t>Unveiling the Landscape: Understanding Competitors for Strategic Advantage</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4ABD"/>
        </a:solidFill>
      </p:bgPr>
    </p:bg>
    <p:spTree>
      <p:nvGrpSpPr>
        <p:cNvPr id="207" name="Shape 207"/>
        <p:cNvGrpSpPr/>
        <p:nvPr/>
      </p:nvGrpSpPr>
      <p:grpSpPr>
        <a:xfrm>
          <a:off x="0" y="0"/>
          <a:ext cx="0" cy="0"/>
          <a:chOff x="0" y="0"/>
          <a:chExt cx="0" cy="0"/>
        </a:xfrm>
      </p:grpSpPr>
      <p:sp>
        <p:nvSpPr>
          <p:cNvPr id="208" name="Google Shape;208;p19"/>
          <p:cNvSpPr/>
          <p:nvPr/>
        </p:nvSpPr>
        <p:spPr>
          <a:xfrm>
            <a:off x="12986941" y="-1935972"/>
            <a:ext cx="14084650" cy="14084650"/>
          </a:xfrm>
          <a:custGeom>
            <a:rect b="b" l="l" r="r" t="t"/>
            <a:pathLst>
              <a:path extrusionOk="0" h="14084650" w="14084650">
                <a:moveTo>
                  <a:pt x="0" y="0"/>
                </a:moveTo>
                <a:lnTo>
                  <a:pt x="14084650" y="0"/>
                </a:lnTo>
                <a:lnTo>
                  <a:pt x="14084650" y="14084650"/>
                </a:lnTo>
                <a:lnTo>
                  <a:pt x="0" y="14084650"/>
                </a:lnTo>
                <a:lnTo>
                  <a:pt x="0" y="0"/>
                </a:lnTo>
                <a:close/>
              </a:path>
            </a:pathLst>
          </a:custGeom>
          <a:blipFill rotWithShape="1">
            <a:blip r:embed="rId3">
              <a:alphaModFix amt="23000"/>
            </a:blip>
            <a:stretch>
              <a:fillRect b="0" l="0" r="0" t="0"/>
            </a:stretch>
          </a:blipFill>
          <a:ln>
            <a:noFill/>
          </a:ln>
        </p:spPr>
      </p:sp>
      <p:sp>
        <p:nvSpPr>
          <p:cNvPr id="209" name="Google Shape;209;p19"/>
          <p:cNvSpPr/>
          <p:nvPr/>
        </p:nvSpPr>
        <p:spPr>
          <a:xfrm>
            <a:off x="-9210790" y="-1935972"/>
            <a:ext cx="14084650" cy="14084650"/>
          </a:xfrm>
          <a:custGeom>
            <a:rect b="b" l="l" r="r" t="t"/>
            <a:pathLst>
              <a:path extrusionOk="0" h="14084650" w="14084650">
                <a:moveTo>
                  <a:pt x="0" y="0"/>
                </a:moveTo>
                <a:lnTo>
                  <a:pt x="14084650" y="0"/>
                </a:lnTo>
                <a:lnTo>
                  <a:pt x="14084650" y="14084650"/>
                </a:lnTo>
                <a:lnTo>
                  <a:pt x="0" y="14084650"/>
                </a:lnTo>
                <a:lnTo>
                  <a:pt x="0" y="0"/>
                </a:lnTo>
                <a:close/>
              </a:path>
            </a:pathLst>
          </a:custGeom>
          <a:blipFill rotWithShape="1">
            <a:blip r:embed="rId3">
              <a:alphaModFix amt="23000"/>
            </a:blip>
            <a:stretch>
              <a:fillRect b="0" l="0" r="0" t="0"/>
            </a:stretch>
          </a:blipFill>
          <a:ln>
            <a:noFill/>
          </a:ln>
        </p:spPr>
      </p:sp>
      <p:grpSp>
        <p:nvGrpSpPr>
          <p:cNvPr id="210" name="Google Shape;210;p19"/>
          <p:cNvGrpSpPr/>
          <p:nvPr/>
        </p:nvGrpSpPr>
        <p:grpSpPr>
          <a:xfrm>
            <a:off x="-1290271" y="-7371324"/>
            <a:ext cx="20868541" cy="23069520"/>
            <a:chOff x="0" y="-2934639"/>
            <a:chExt cx="27824721" cy="30759360"/>
          </a:xfrm>
        </p:grpSpPr>
        <p:grpSp>
          <p:nvGrpSpPr>
            <p:cNvPr id="211" name="Google Shape;211;p19"/>
            <p:cNvGrpSpPr/>
            <p:nvPr/>
          </p:nvGrpSpPr>
          <p:grpSpPr>
            <a:xfrm>
              <a:off x="0" y="-2934639"/>
              <a:ext cx="27824721" cy="30759360"/>
              <a:chOff x="0" y="-85725"/>
              <a:chExt cx="812800" cy="898525"/>
            </a:xfrm>
          </p:grpSpPr>
          <p:sp>
            <p:nvSpPr>
              <p:cNvPr id="212" name="Google Shape;21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txBox="1"/>
              <p:nvPr/>
            </p:nvSpPr>
            <p:spPr>
              <a:xfrm>
                <a:off x="76200" y="-85725"/>
                <a:ext cx="660400" cy="822325"/>
              </a:xfrm>
              <a:prstGeom prst="rect">
                <a:avLst/>
              </a:prstGeom>
              <a:noFill/>
              <a:ln>
                <a:noFill/>
              </a:ln>
            </p:spPr>
            <p:txBody>
              <a:bodyPr anchorCtr="0" anchor="ctr" bIns="76875" lIns="76875" spcFirstLastPara="1" rIns="76875" wrap="square" tIns="76875">
                <a:noAutofit/>
              </a:bodyPr>
              <a:lstStyle/>
              <a:p>
                <a:pPr indent="0" lvl="0" marL="0" marR="0" rtl="0" algn="ctr">
                  <a:lnSpc>
                    <a:spcPct val="267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4" name="Google Shape;214;p19"/>
            <p:cNvGrpSpPr/>
            <p:nvPr/>
          </p:nvGrpSpPr>
          <p:grpSpPr>
            <a:xfrm>
              <a:off x="2649110" y="357147"/>
              <a:ext cx="22526501" cy="24902343"/>
              <a:chOff x="0" y="-85725"/>
              <a:chExt cx="812800" cy="898525"/>
            </a:xfrm>
          </p:grpSpPr>
          <p:sp>
            <p:nvSpPr>
              <p:cNvPr id="215" name="Google Shape;215;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txBox="1"/>
              <p:nvPr/>
            </p:nvSpPr>
            <p:spPr>
              <a:xfrm>
                <a:off x="76200" y="-85725"/>
                <a:ext cx="660400" cy="822325"/>
              </a:xfrm>
              <a:prstGeom prst="rect">
                <a:avLst/>
              </a:prstGeom>
              <a:noFill/>
              <a:ln>
                <a:noFill/>
              </a:ln>
            </p:spPr>
            <p:txBody>
              <a:bodyPr anchorCtr="0" anchor="ctr" bIns="76875" lIns="76875" spcFirstLastPara="1" rIns="76875" wrap="square" tIns="76875">
                <a:noAutofit/>
              </a:bodyPr>
              <a:lstStyle/>
              <a:p>
                <a:pPr indent="0" lvl="0" marL="0" marR="0" rtl="0" algn="ctr">
                  <a:lnSpc>
                    <a:spcPct val="267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7" name="Google Shape;217;p19"/>
            <p:cNvGrpSpPr/>
            <p:nvPr/>
          </p:nvGrpSpPr>
          <p:grpSpPr>
            <a:xfrm>
              <a:off x="5731757" y="4090040"/>
              <a:ext cx="16361207" cy="18086803"/>
              <a:chOff x="0" y="-85725"/>
              <a:chExt cx="812800" cy="898525"/>
            </a:xfrm>
          </p:grpSpPr>
          <p:sp>
            <p:nvSpPr>
              <p:cNvPr id="218" name="Google Shape;218;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
                <a:solidFill>
                  <a:srgbClr val="FFFFFF">
                    <a:alpha val="2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txBox="1"/>
              <p:nvPr/>
            </p:nvSpPr>
            <p:spPr>
              <a:xfrm>
                <a:off x="76200" y="-85725"/>
                <a:ext cx="660400" cy="822325"/>
              </a:xfrm>
              <a:prstGeom prst="rect">
                <a:avLst/>
              </a:prstGeom>
              <a:noFill/>
              <a:ln>
                <a:noFill/>
              </a:ln>
            </p:spPr>
            <p:txBody>
              <a:bodyPr anchorCtr="0" anchor="ctr" bIns="76875" lIns="76875" spcFirstLastPara="1" rIns="76875" wrap="square" tIns="76875">
                <a:noAutofit/>
              </a:bodyPr>
              <a:lstStyle/>
              <a:p>
                <a:pPr indent="0" lvl="0" marL="0" marR="0" rtl="0" algn="ctr">
                  <a:lnSpc>
                    <a:spcPct val="267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20" name="Google Shape;220;p19"/>
          <p:cNvGrpSpPr/>
          <p:nvPr/>
        </p:nvGrpSpPr>
        <p:grpSpPr>
          <a:xfrm>
            <a:off x="4873860" y="4200291"/>
            <a:ext cx="8540281" cy="1886419"/>
            <a:chOff x="0" y="0"/>
            <a:chExt cx="11387041" cy="2515225"/>
          </a:xfrm>
        </p:grpSpPr>
        <p:sp>
          <p:nvSpPr>
            <p:cNvPr id="221" name="Google Shape;221;p19"/>
            <p:cNvSpPr txBox="1"/>
            <p:nvPr/>
          </p:nvSpPr>
          <p:spPr>
            <a:xfrm>
              <a:off x="0" y="0"/>
              <a:ext cx="11387041" cy="19050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9399" u="none" cap="none" strike="noStrike">
                  <a:solidFill>
                    <a:srgbClr val="FFFFFF"/>
                  </a:solidFill>
                  <a:latin typeface="Rosario"/>
                  <a:ea typeface="Rosario"/>
                  <a:cs typeface="Rosario"/>
                  <a:sym typeface="Rosario"/>
                </a:rPr>
                <a:t>Thank You</a:t>
              </a:r>
              <a:endParaRPr/>
            </a:p>
          </p:txBody>
        </p:sp>
        <p:sp>
          <p:nvSpPr>
            <p:cNvPr id="222" name="Google Shape;222;p19"/>
            <p:cNvSpPr txBox="1"/>
            <p:nvPr/>
          </p:nvSpPr>
          <p:spPr>
            <a:xfrm>
              <a:off x="0" y="1923513"/>
              <a:ext cx="11387041" cy="591712"/>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Overpass"/>
                  <a:ea typeface="Overpass"/>
                  <a:cs typeface="Overpass"/>
                  <a:sym typeface="Overpass"/>
                </a:rPr>
                <a:t>Any suggestions or questions are appreciated!</a:t>
              </a:r>
              <a:endParaRPr/>
            </a:p>
          </p:txBody>
        </p:sp>
      </p:grpSp>
      <p:sp>
        <p:nvSpPr>
          <p:cNvPr id="223" name="Google Shape;223;p19"/>
          <p:cNvSpPr/>
          <p:nvPr/>
        </p:nvSpPr>
        <p:spPr>
          <a:xfrm flipH="1">
            <a:off x="-1192506" y="1366043"/>
            <a:ext cx="5386465" cy="7892257"/>
          </a:xfrm>
          <a:custGeom>
            <a:rect b="b" l="l" r="r" t="t"/>
            <a:pathLst>
              <a:path extrusionOk="0" h="7892257" w="5386465">
                <a:moveTo>
                  <a:pt x="5386466" y="0"/>
                </a:moveTo>
                <a:lnTo>
                  <a:pt x="0" y="0"/>
                </a:lnTo>
                <a:lnTo>
                  <a:pt x="0" y="7892257"/>
                </a:lnTo>
                <a:lnTo>
                  <a:pt x="5386466" y="7892257"/>
                </a:lnTo>
                <a:lnTo>
                  <a:pt x="5386466" y="0"/>
                </a:lnTo>
                <a:close/>
              </a:path>
            </a:pathLst>
          </a:custGeom>
          <a:blipFill rotWithShape="1">
            <a:blip r:embed="rId4">
              <a:alphaModFix/>
            </a:blip>
            <a:stretch>
              <a:fillRect b="0" l="0" r="0" t="0"/>
            </a:stretch>
          </a:blipFill>
          <a:ln>
            <a:noFill/>
          </a:ln>
        </p:spPr>
      </p:sp>
      <p:sp>
        <p:nvSpPr>
          <p:cNvPr id="224" name="Google Shape;224;p19"/>
          <p:cNvSpPr/>
          <p:nvPr/>
        </p:nvSpPr>
        <p:spPr>
          <a:xfrm>
            <a:off x="14286312" y="869394"/>
            <a:ext cx="8003377" cy="8652299"/>
          </a:xfrm>
          <a:custGeom>
            <a:rect b="b" l="l" r="r" t="t"/>
            <a:pathLst>
              <a:path extrusionOk="0" h="8652299" w="8003377">
                <a:moveTo>
                  <a:pt x="0" y="0"/>
                </a:moveTo>
                <a:lnTo>
                  <a:pt x="8003376" y="0"/>
                </a:lnTo>
                <a:lnTo>
                  <a:pt x="8003376" y="8652299"/>
                </a:lnTo>
                <a:lnTo>
                  <a:pt x="0" y="8652299"/>
                </a:lnTo>
                <a:lnTo>
                  <a:pt x="0" y="0"/>
                </a:lnTo>
                <a:close/>
              </a:path>
            </a:pathLst>
          </a:custGeom>
          <a:blipFill rotWithShape="1">
            <a:blip r:embed="rId5">
              <a:alphaModFix/>
            </a:blip>
            <a:stretch>
              <a:fillRect b="0" l="0" r="0" t="0"/>
            </a:stretch>
          </a:blipFill>
          <a:ln>
            <a:noFill/>
          </a:ln>
        </p:spPr>
      </p:sp>
      <p:sp>
        <p:nvSpPr>
          <p:cNvPr id="225" name="Google Shape;225;p19"/>
          <p:cNvSpPr/>
          <p:nvPr/>
        </p:nvSpPr>
        <p:spPr>
          <a:xfrm>
            <a:off x="8835993" y="7367246"/>
            <a:ext cx="616014" cy="276646"/>
          </a:xfrm>
          <a:custGeom>
            <a:rect b="b" l="l" r="r" t="t"/>
            <a:pathLst>
              <a:path extrusionOk="0" h="276646" w="616014">
                <a:moveTo>
                  <a:pt x="0" y="0"/>
                </a:moveTo>
                <a:lnTo>
                  <a:pt x="616014" y="0"/>
                </a:lnTo>
                <a:lnTo>
                  <a:pt x="616014" y="276647"/>
                </a:lnTo>
                <a:lnTo>
                  <a:pt x="0" y="276647"/>
                </a:lnTo>
                <a:lnTo>
                  <a:pt x="0" y="0"/>
                </a:lnTo>
                <a:close/>
              </a:path>
            </a:pathLst>
          </a:custGeom>
          <a:blipFill rotWithShape="1">
            <a:blip r:embed="rId6">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